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338" r:id="rId2"/>
    <p:sldId id="291" r:id="rId3"/>
    <p:sldId id="361" r:id="rId4"/>
    <p:sldId id="261" r:id="rId5"/>
    <p:sldId id="263" r:id="rId6"/>
    <p:sldId id="264" r:id="rId7"/>
    <p:sldId id="511" r:id="rId8"/>
    <p:sldId id="262" r:id="rId9"/>
    <p:sldId id="341" r:id="rId10"/>
    <p:sldId id="507" r:id="rId11"/>
    <p:sldId id="444" r:id="rId12"/>
    <p:sldId id="509" r:id="rId13"/>
    <p:sldId id="445" r:id="rId14"/>
    <p:sldId id="481" r:id="rId15"/>
    <p:sldId id="428" r:id="rId16"/>
    <p:sldId id="451" r:id="rId17"/>
    <p:sldId id="455" r:id="rId18"/>
    <p:sldId id="478" r:id="rId19"/>
    <p:sldId id="479" r:id="rId20"/>
    <p:sldId id="510" r:id="rId21"/>
    <p:sldId id="513" r:id="rId22"/>
    <p:sldId id="483" r:id="rId23"/>
    <p:sldId id="487" r:id="rId24"/>
    <p:sldId id="488" r:id="rId25"/>
    <p:sldId id="514" r:id="rId26"/>
    <p:sldId id="306" r:id="rId27"/>
    <p:sldId id="387" r:id="rId28"/>
    <p:sldId id="307" r:id="rId29"/>
    <p:sldId id="308" r:id="rId30"/>
    <p:sldId id="309" r:id="rId31"/>
    <p:sldId id="394" r:id="rId32"/>
    <p:sldId id="396" r:id="rId33"/>
    <p:sldId id="500" r:id="rId34"/>
    <p:sldId id="503" r:id="rId35"/>
    <p:sldId id="504" r:id="rId36"/>
    <p:sldId id="515" r:id="rId37"/>
    <p:sldId id="406" r:id="rId38"/>
    <p:sldId id="417" r:id="rId39"/>
    <p:sldId id="498" r:id="rId40"/>
    <p:sldId id="324" r:id="rId41"/>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006F"/>
    <a:srgbClr val="484542"/>
    <a:srgbClr val="455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3" autoAdjust="0"/>
    <p:restoredTop sz="59343" autoAdjust="0"/>
  </p:normalViewPr>
  <p:slideViewPr>
    <p:cSldViewPr>
      <p:cViewPr varScale="1">
        <p:scale>
          <a:sx n="46" d="100"/>
          <a:sy n="46" d="100"/>
        </p:scale>
        <p:origin x="2598" y="4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5363"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5364"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5365"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661F64F-5D2F-4164-8678-B3FAD3B728C3}" type="slidenum">
              <a:rPr lang="en-GB" altLang="en-US"/>
              <a:pPr/>
              <a:t>‹#›</a:t>
            </a:fld>
            <a:endParaRPr lang="en-GB" altLang="en-US"/>
          </a:p>
        </p:txBody>
      </p:sp>
    </p:spTree>
    <p:extLst>
      <p:ext uri="{BB962C8B-B14F-4D97-AF65-F5344CB8AC3E}">
        <p14:creationId xmlns:p14="http://schemas.microsoft.com/office/powerpoint/2010/main" val="1605012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741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741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C0B4182-0207-4328-A553-5C9F01419ADD}" type="slidenum">
              <a:rPr lang="en-GB" altLang="en-US"/>
              <a:pPr/>
              <a:t>‹#›</a:t>
            </a:fld>
            <a:endParaRPr lang="en-GB" altLang="en-US"/>
          </a:p>
        </p:txBody>
      </p:sp>
    </p:spTree>
    <p:extLst>
      <p:ext uri="{BB962C8B-B14F-4D97-AF65-F5344CB8AC3E}">
        <p14:creationId xmlns:p14="http://schemas.microsoft.com/office/powerpoint/2010/main" val="166716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1</a:t>
            </a:fld>
            <a:endParaRPr lang="en-GB" altLang="en-US"/>
          </a:p>
        </p:txBody>
      </p:sp>
    </p:spTree>
    <p:extLst>
      <p:ext uri="{BB962C8B-B14F-4D97-AF65-F5344CB8AC3E}">
        <p14:creationId xmlns:p14="http://schemas.microsoft.com/office/powerpoint/2010/main" val="50584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11</a:t>
            </a:fld>
            <a:endParaRPr lang="en-GB" altLang="en-US"/>
          </a:p>
        </p:txBody>
      </p:sp>
    </p:spTree>
    <p:extLst>
      <p:ext uri="{BB962C8B-B14F-4D97-AF65-F5344CB8AC3E}">
        <p14:creationId xmlns:p14="http://schemas.microsoft.com/office/powerpoint/2010/main" val="853163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12</a:t>
            </a:fld>
            <a:endParaRPr lang="en-GB" altLang="en-US"/>
          </a:p>
        </p:txBody>
      </p:sp>
    </p:spTree>
    <p:extLst>
      <p:ext uri="{BB962C8B-B14F-4D97-AF65-F5344CB8AC3E}">
        <p14:creationId xmlns:p14="http://schemas.microsoft.com/office/powerpoint/2010/main" val="344447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13</a:t>
            </a:fld>
            <a:endParaRPr lang="en-GB" altLang="en-US"/>
          </a:p>
        </p:txBody>
      </p:sp>
    </p:spTree>
    <p:extLst>
      <p:ext uri="{BB962C8B-B14F-4D97-AF65-F5344CB8AC3E}">
        <p14:creationId xmlns:p14="http://schemas.microsoft.com/office/powerpoint/2010/main" val="249996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14</a:t>
            </a:fld>
            <a:endParaRPr lang="en-GB" altLang="en-US"/>
          </a:p>
        </p:txBody>
      </p:sp>
    </p:spTree>
    <p:extLst>
      <p:ext uri="{BB962C8B-B14F-4D97-AF65-F5344CB8AC3E}">
        <p14:creationId xmlns:p14="http://schemas.microsoft.com/office/powerpoint/2010/main" val="370884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B582F4D-9A37-4427-9D67-3970CA7DBFD3}" type="slidenum">
              <a:rPr lang="en-GB" smtClean="0"/>
              <a:t>15</a:t>
            </a:fld>
            <a:endParaRPr lang="en-GB"/>
          </a:p>
        </p:txBody>
      </p:sp>
      <p:sp>
        <p:nvSpPr>
          <p:cNvPr id="5" name="Notes Placeholder 4"/>
          <p:cNvSpPr>
            <a:spLocks noGrp="1"/>
          </p:cNvSpPr>
          <p:nvPr>
            <p:ph type="body" idx="1"/>
          </p:nvPr>
        </p:nvSpPr>
        <p:spPr>
          <a:prstGeom prst="rect">
            <a:avLst/>
          </a:prstGeom>
        </p:spPr>
        <p:txBody>
          <a:bodyPr wrap="square">
            <a:spAutoFit/>
          </a:bodyPr>
          <a:lstStyle/>
          <a:p>
            <a:endParaRPr lang="en-GB" dirty="0"/>
          </a:p>
        </p:txBody>
      </p:sp>
    </p:spTree>
    <p:extLst>
      <p:ext uri="{BB962C8B-B14F-4D97-AF65-F5344CB8AC3E}">
        <p14:creationId xmlns:p14="http://schemas.microsoft.com/office/powerpoint/2010/main" val="2245014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46DAA-CDE1-4B35-9776-4D178F1EF44A}" type="slidenum">
              <a:rPr lang="en-GB" altLang="en-US" smtClean="0"/>
              <a:pPr/>
              <a:t>16</a:t>
            </a:fld>
            <a:endParaRPr lang="en-GB" altLang="en-US"/>
          </a:p>
        </p:txBody>
      </p:sp>
    </p:spTree>
    <p:extLst>
      <p:ext uri="{BB962C8B-B14F-4D97-AF65-F5344CB8AC3E}">
        <p14:creationId xmlns:p14="http://schemas.microsoft.com/office/powerpoint/2010/main" val="41912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46DAA-CDE1-4B35-9776-4D178F1EF44A}" type="slidenum">
              <a:rPr lang="en-GB" altLang="en-US" smtClean="0"/>
              <a:pPr/>
              <a:t>17</a:t>
            </a:fld>
            <a:endParaRPr lang="en-GB" altLang="en-US"/>
          </a:p>
        </p:txBody>
      </p:sp>
    </p:spTree>
    <p:extLst>
      <p:ext uri="{BB962C8B-B14F-4D97-AF65-F5344CB8AC3E}">
        <p14:creationId xmlns:p14="http://schemas.microsoft.com/office/powerpoint/2010/main" val="2416035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401609-9D34-4621-9C48-231CD94DE325}" type="slidenum">
              <a:rPr lang="en-GB" smtClean="0"/>
              <a:t>18</a:t>
            </a:fld>
            <a:endParaRPr lang="en-GB"/>
          </a:p>
        </p:txBody>
      </p:sp>
    </p:spTree>
    <p:extLst>
      <p:ext uri="{BB962C8B-B14F-4D97-AF65-F5344CB8AC3E}">
        <p14:creationId xmlns:p14="http://schemas.microsoft.com/office/powerpoint/2010/main" val="353805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19</a:t>
            </a:fld>
            <a:endParaRPr lang="en-GB" altLang="en-US"/>
          </a:p>
        </p:txBody>
      </p:sp>
    </p:spTree>
    <p:extLst>
      <p:ext uri="{BB962C8B-B14F-4D97-AF65-F5344CB8AC3E}">
        <p14:creationId xmlns:p14="http://schemas.microsoft.com/office/powerpoint/2010/main" val="2917789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22</a:t>
            </a:fld>
            <a:endParaRPr lang="en-GB" altLang="en-US"/>
          </a:p>
        </p:txBody>
      </p:sp>
    </p:spTree>
    <p:extLst>
      <p:ext uri="{BB962C8B-B14F-4D97-AF65-F5344CB8AC3E}">
        <p14:creationId xmlns:p14="http://schemas.microsoft.com/office/powerpoint/2010/main" val="81387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Arial" charset="0"/>
              <a:ea typeface="+mn-ea"/>
              <a:cs typeface="+mn-cs"/>
            </a:endParaRPr>
          </a:p>
          <a:p>
            <a:endParaRPr lang="en-GB" sz="1200" kern="1200" dirty="0" smtClean="0">
              <a:solidFill>
                <a:schemeClr val="tx1"/>
              </a:solidFill>
              <a:effectLst/>
              <a:latin typeface="Arial" charset="0"/>
              <a:ea typeface="+mn-ea"/>
              <a:cs typeface="+mn-cs"/>
            </a:endParaRP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dirty="0" smtClean="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2</a:t>
            </a:fld>
            <a:endParaRPr lang="en-GB" altLang="en-US"/>
          </a:p>
        </p:txBody>
      </p:sp>
    </p:spTree>
    <p:extLst>
      <p:ext uri="{BB962C8B-B14F-4D97-AF65-F5344CB8AC3E}">
        <p14:creationId xmlns:p14="http://schemas.microsoft.com/office/powerpoint/2010/main" val="3451760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46DAA-CDE1-4B35-9776-4D178F1EF44A}" type="slidenum">
              <a:rPr lang="en-GB" altLang="en-US" smtClean="0"/>
              <a:pPr/>
              <a:t>23</a:t>
            </a:fld>
            <a:endParaRPr lang="en-GB" altLang="en-US"/>
          </a:p>
        </p:txBody>
      </p:sp>
    </p:spTree>
    <p:extLst>
      <p:ext uri="{BB962C8B-B14F-4D97-AF65-F5344CB8AC3E}">
        <p14:creationId xmlns:p14="http://schemas.microsoft.com/office/powerpoint/2010/main" val="4162356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24</a:t>
            </a:fld>
            <a:endParaRPr lang="en-GB" altLang="en-US"/>
          </a:p>
        </p:txBody>
      </p:sp>
    </p:spTree>
    <p:extLst>
      <p:ext uri="{BB962C8B-B14F-4D97-AF65-F5344CB8AC3E}">
        <p14:creationId xmlns:p14="http://schemas.microsoft.com/office/powerpoint/2010/main" val="1987487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46DAA-CDE1-4B35-9776-4D178F1EF44A}" type="slidenum">
              <a:rPr lang="en-GB" altLang="en-US" smtClean="0"/>
              <a:pPr/>
              <a:t>26</a:t>
            </a:fld>
            <a:endParaRPr lang="en-GB" altLang="en-US"/>
          </a:p>
        </p:txBody>
      </p:sp>
    </p:spTree>
    <p:extLst>
      <p:ext uri="{BB962C8B-B14F-4D97-AF65-F5344CB8AC3E}">
        <p14:creationId xmlns:p14="http://schemas.microsoft.com/office/powerpoint/2010/main" val="2834214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0B46DAA-CDE1-4B35-9776-4D178F1EF44A}" type="slidenum">
              <a:rPr lang="en-GB" altLang="en-US" smtClean="0"/>
              <a:pPr/>
              <a:t>27</a:t>
            </a:fld>
            <a:endParaRPr lang="en-GB" altLang="en-US"/>
          </a:p>
        </p:txBody>
      </p:sp>
    </p:spTree>
    <p:extLst>
      <p:ext uri="{BB962C8B-B14F-4D97-AF65-F5344CB8AC3E}">
        <p14:creationId xmlns:p14="http://schemas.microsoft.com/office/powerpoint/2010/main" val="364600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0B46DAA-CDE1-4B35-9776-4D178F1EF44A}" type="slidenum">
              <a:rPr lang="en-GB" altLang="en-US" smtClean="0"/>
              <a:pPr/>
              <a:t>28</a:t>
            </a:fld>
            <a:endParaRPr lang="en-GB" altLang="en-US"/>
          </a:p>
        </p:txBody>
      </p:sp>
    </p:spTree>
    <p:extLst>
      <p:ext uri="{BB962C8B-B14F-4D97-AF65-F5344CB8AC3E}">
        <p14:creationId xmlns:p14="http://schemas.microsoft.com/office/powerpoint/2010/main" val="2694808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0B46DAA-CDE1-4B35-9776-4D178F1EF44A}" type="slidenum">
              <a:rPr lang="en-GB" altLang="en-US" smtClean="0"/>
              <a:pPr/>
              <a:t>29</a:t>
            </a:fld>
            <a:endParaRPr lang="en-GB" altLang="en-US"/>
          </a:p>
        </p:txBody>
      </p:sp>
    </p:spTree>
    <p:extLst>
      <p:ext uri="{BB962C8B-B14F-4D97-AF65-F5344CB8AC3E}">
        <p14:creationId xmlns:p14="http://schemas.microsoft.com/office/powerpoint/2010/main" val="2398928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30</a:t>
            </a:fld>
            <a:endParaRPr lang="en-GB" altLang="en-US"/>
          </a:p>
        </p:txBody>
      </p:sp>
    </p:spTree>
    <p:extLst>
      <p:ext uri="{BB962C8B-B14F-4D97-AF65-F5344CB8AC3E}">
        <p14:creationId xmlns:p14="http://schemas.microsoft.com/office/powerpoint/2010/main" val="2976740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endParaRPr lang="en-GB" sz="1200" b="1"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31</a:t>
            </a:fld>
            <a:endParaRPr lang="en-GB" altLang="en-US"/>
          </a:p>
        </p:txBody>
      </p:sp>
    </p:spTree>
    <p:extLst>
      <p:ext uri="{BB962C8B-B14F-4D97-AF65-F5344CB8AC3E}">
        <p14:creationId xmlns:p14="http://schemas.microsoft.com/office/powerpoint/2010/main" val="4138302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32</a:t>
            </a:fld>
            <a:endParaRPr lang="en-GB" altLang="en-US"/>
          </a:p>
        </p:txBody>
      </p:sp>
    </p:spTree>
    <p:extLst>
      <p:ext uri="{BB962C8B-B14F-4D97-AF65-F5344CB8AC3E}">
        <p14:creationId xmlns:p14="http://schemas.microsoft.com/office/powerpoint/2010/main" val="3940245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34</a:t>
            </a:fld>
            <a:endParaRPr lang="en-GB" altLang="en-US"/>
          </a:p>
        </p:txBody>
      </p:sp>
    </p:spTree>
    <p:extLst>
      <p:ext uri="{BB962C8B-B14F-4D97-AF65-F5344CB8AC3E}">
        <p14:creationId xmlns:p14="http://schemas.microsoft.com/office/powerpoint/2010/main" val="118802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3</a:t>
            </a:fld>
            <a:endParaRPr lang="en-GB" altLang="en-US"/>
          </a:p>
        </p:txBody>
      </p:sp>
    </p:spTree>
    <p:extLst>
      <p:ext uri="{BB962C8B-B14F-4D97-AF65-F5344CB8AC3E}">
        <p14:creationId xmlns:p14="http://schemas.microsoft.com/office/powerpoint/2010/main" val="594831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37</a:t>
            </a:fld>
            <a:endParaRPr lang="en-GB" altLang="en-US"/>
          </a:p>
        </p:txBody>
      </p:sp>
    </p:spTree>
    <p:extLst>
      <p:ext uri="{BB962C8B-B14F-4D97-AF65-F5344CB8AC3E}">
        <p14:creationId xmlns:p14="http://schemas.microsoft.com/office/powerpoint/2010/main" val="2729003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38</a:t>
            </a:fld>
            <a:endParaRPr lang="en-GB" altLang="en-US"/>
          </a:p>
        </p:txBody>
      </p:sp>
    </p:spTree>
    <p:extLst>
      <p:ext uri="{BB962C8B-B14F-4D97-AF65-F5344CB8AC3E}">
        <p14:creationId xmlns:p14="http://schemas.microsoft.com/office/powerpoint/2010/main" val="3967054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39</a:t>
            </a:fld>
            <a:endParaRPr lang="en-GB" altLang="en-US"/>
          </a:p>
        </p:txBody>
      </p:sp>
    </p:spTree>
    <p:extLst>
      <p:ext uri="{BB962C8B-B14F-4D97-AF65-F5344CB8AC3E}">
        <p14:creationId xmlns:p14="http://schemas.microsoft.com/office/powerpoint/2010/main" val="3126157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40</a:t>
            </a:fld>
            <a:endParaRPr lang="en-GB" altLang="en-US"/>
          </a:p>
        </p:txBody>
      </p:sp>
    </p:spTree>
    <p:extLst>
      <p:ext uri="{BB962C8B-B14F-4D97-AF65-F5344CB8AC3E}">
        <p14:creationId xmlns:p14="http://schemas.microsoft.com/office/powerpoint/2010/main" val="265587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46DAA-CDE1-4B35-9776-4D178F1EF44A}" type="slidenum">
              <a:rPr lang="en-GB" altLang="en-US" smtClean="0"/>
              <a:pPr/>
              <a:t>4</a:t>
            </a:fld>
            <a:endParaRPr lang="en-GB" altLang="en-US"/>
          </a:p>
        </p:txBody>
      </p:sp>
    </p:spTree>
    <p:extLst>
      <p:ext uri="{BB962C8B-B14F-4D97-AF65-F5344CB8AC3E}">
        <p14:creationId xmlns:p14="http://schemas.microsoft.com/office/powerpoint/2010/main" val="2304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B46DAA-CDE1-4B35-9776-4D178F1EF44A}" type="slidenum">
              <a:rPr lang="en-GB" altLang="en-US" smtClean="0"/>
              <a:pPr/>
              <a:t>5</a:t>
            </a:fld>
            <a:endParaRPr lang="en-GB" altLang="en-US"/>
          </a:p>
        </p:txBody>
      </p:sp>
    </p:spTree>
    <p:extLst>
      <p:ext uri="{BB962C8B-B14F-4D97-AF65-F5344CB8AC3E}">
        <p14:creationId xmlns:p14="http://schemas.microsoft.com/office/powerpoint/2010/main" val="294741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0B46DAA-CDE1-4B35-9776-4D178F1EF44A}" type="slidenum">
              <a:rPr lang="en-GB" altLang="en-US" smtClean="0"/>
              <a:pPr/>
              <a:t>6</a:t>
            </a:fld>
            <a:endParaRPr lang="en-GB" altLang="en-US"/>
          </a:p>
        </p:txBody>
      </p:sp>
    </p:spTree>
    <p:extLst>
      <p:ext uri="{BB962C8B-B14F-4D97-AF65-F5344CB8AC3E}">
        <p14:creationId xmlns:p14="http://schemas.microsoft.com/office/powerpoint/2010/main" val="194294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0B46DAA-CDE1-4B35-9776-4D178F1EF44A}" type="slidenum">
              <a:rPr lang="en-GB" altLang="en-US" smtClean="0"/>
              <a:pPr/>
              <a:t>8</a:t>
            </a:fld>
            <a:endParaRPr lang="en-GB" altLang="en-US"/>
          </a:p>
        </p:txBody>
      </p:sp>
    </p:spTree>
    <p:extLst>
      <p:ext uri="{BB962C8B-B14F-4D97-AF65-F5344CB8AC3E}">
        <p14:creationId xmlns:p14="http://schemas.microsoft.com/office/powerpoint/2010/main" val="299280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9</a:t>
            </a:fld>
            <a:endParaRPr lang="en-GB" altLang="en-US"/>
          </a:p>
        </p:txBody>
      </p:sp>
    </p:spTree>
    <p:extLst>
      <p:ext uri="{BB962C8B-B14F-4D97-AF65-F5344CB8AC3E}">
        <p14:creationId xmlns:p14="http://schemas.microsoft.com/office/powerpoint/2010/main" val="171168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0B4182-0207-4328-A553-5C9F01419ADD}" type="slidenum">
              <a:rPr lang="en-GB" altLang="en-US" smtClean="0"/>
              <a:pPr/>
              <a:t>10</a:t>
            </a:fld>
            <a:endParaRPr lang="en-GB" altLang="en-US"/>
          </a:p>
        </p:txBody>
      </p:sp>
    </p:spTree>
    <p:extLst>
      <p:ext uri="{BB962C8B-B14F-4D97-AF65-F5344CB8AC3E}">
        <p14:creationId xmlns:p14="http://schemas.microsoft.com/office/powerpoint/2010/main" val="1113007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3" descr="27269-0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3813"/>
            <a:ext cx="10583863"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Logo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8640763" y="0"/>
            <a:ext cx="503237" cy="6858000"/>
          </a:xfrm>
          <a:prstGeom prst="rect">
            <a:avLst/>
          </a:prstGeom>
          <a:solidFill>
            <a:srgbClr val="A1006F">
              <a:alpha val="79999"/>
            </a:srgbClr>
          </a:solidFill>
          <a:ln w="0">
            <a:solidFill>
              <a:schemeClr val="tx1">
                <a:alpha val="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7" name="Picture 20"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775"/>
            <a:ext cx="6480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Single Corner Rectangle 7"/>
          <p:cNvSpPr/>
          <p:nvPr/>
        </p:nvSpPr>
        <p:spPr>
          <a:xfrm>
            <a:off x="360363" y="1260475"/>
            <a:ext cx="7740650" cy="1089025"/>
          </a:xfrm>
          <a:prstGeom prst="round1Rect">
            <a:avLst/>
          </a:prstGeom>
          <a:solidFill>
            <a:srgbClr val="484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itle 1"/>
          <p:cNvSpPr>
            <a:spLocks noGrp="1"/>
          </p:cNvSpPr>
          <p:nvPr>
            <p:ph type="ctrTitle"/>
          </p:nvPr>
        </p:nvSpPr>
        <p:spPr>
          <a:xfrm>
            <a:off x="360363" y="1260475"/>
            <a:ext cx="7402512" cy="571500"/>
          </a:xfrm>
        </p:spPr>
        <p:txBody>
          <a:bodyPr/>
          <a:lstStyle>
            <a:lvl1pPr>
              <a:defRPr>
                <a:solidFill>
                  <a:schemeClr val="bg1"/>
                </a:solidFill>
              </a:defRPr>
            </a:lvl1pPr>
          </a:lstStyle>
          <a:p>
            <a:r>
              <a:rPr lang="en-US" smtClean="0"/>
              <a:t>Click to edit Master title style</a:t>
            </a:r>
            <a:endParaRPr lang="en-US" dirty="0" smtClean="0"/>
          </a:p>
        </p:txBody>
      </p:sp>
      <p:sp>
        <p:nvSpPr>
          <p:cNvPr id="10" name="Subtitle 2"/>
          <p:cNvSpPr>
            <a:spLocks noGrp="1"/>
          </p:cNvSpPr>
          <p:nvPr>
            <p:ph type="subTitle" idx="1"/>
          </p:nvPr>
        </p:nvSpPr>
        <p:spPr>
          <a:xfrm>
            <a:off x="360363" y="1890713"/>
            <a:ext cx="7405687" cy="488950"/>
          </a:xfrm>
        </p:spPr>
        <p:txBody>
          <a:bodyPr/>
          <a:lstStyle>
            <a:lvl1pPr>
              <a:defRPr>
                <a:solidFill>
                  <a:schemeClr val="bg1"/>
                </a:solidFill>
              </a:defRPr>
            </a:lvl1pPr>
          </a:lstStyle>
          <a:p>
            <a:r>
              <a:rPr lang="en-US" smtClean="0"/>
              <a:t>Click to edit Master subtitle style</a:t>
            </a:r>
          </a:p>
        </p:txBody>
      </p:sp>
    </p:spTree>
    <p:extLst>
      <p:ext uri="{BB962C8B-B14F-4D97-AF65-F5344CB8AC3E}">
        <p14:creationId xmlns:p14="http://schemas.microsoft.com/office/powerpoint/2010/main" val="22302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1437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410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shutterstock_195288083 crp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Logo redrawn revsd 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1116" y="483162"/>
            <a:ext cx="1779080" cy="799937"/>
          </a:xfrm>
          <a:prstGeom prst="rect">
            <a:avLst/>
          </a:prstGeom>
        </p:spPr>
      </p:pic>
      <p:pic>
        <p:nvPicPr>
          <p:cNvPr id="12" name="Picture 11" descr="Title bgrd.psd"/>
          <p:cNvPicPr>
            <a:picLocks noChangeAspect="1"/>
          </p:cNvPicPr>
          <p:nvPr userDrawn="1"/>
        </p:nvPicPr>
        <p:blipFill>
          <a:blip r:embed="rId4" cstate="print">
            <a:alphaModFix amt="81000"/>
            <a:extLst>
              <a:ext uri="{28A0092B-C50C-407E-A947-70E740481C1C}">
                <a14:useLocalDpi xmlns:a14="http://schemas.microsoft.com/office/drawing/2010/main" val="0"/>
              </a:ext>
            </a:extLst>
          </a:blip>
          <a:stretch>
            <a:fillRect/>
          </a:stretch>
        </p:blipFill>
        <p:spPr>
          <a:xfrm>
            <a:off x="0" y="1528483"/>
            <a:ext cx="6480048" cy="1556512"/>
          </a:xfrm>
          <a:prstGeom prst="rect">
            <a:avLst/>
          </a:prstGeom>
        </p:spPr>
      </p:pic>
      <p:pic>
        <p:nvPicPr>
          <p:cNvPr id="2" name="Picture 1" descr="Top HSS.ps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4683"/>
            <a:ext cx="6480048" cy="788416"/>
          </a:xfrm>
          <a:prstGeom prst="rect">
            <a:avLst/>
          </a:prstGeom>
        </p:spPr>
      </p:pic>
      <p:sp>
        <p:nvSpPr>
          <p:cNvPr id="8" name="Text Placeholder 12"/>
          <p:cNvSpPr>
            <a:spLocks noGrp="1"/>
          </p:cNvSpPr>
          <p:nvPr>
            <p:ph type="body" sz="quarter" idx="10" hasCustomPrompt="1"/>
          </p:nvPr>
        </p:nvSpPr>
        <p:spPr>
          <a:xfrm>
            <a:off x="139298" y="1528483"/>
            <a:ext cx="6038637" cy="820335"/>
          </a:xfrm>
          <a:prstGeom prst="rect">
            <a:avLst/>
          </a:prstGeom>
        </p:spPr>
        <p:txBody>
          <a:bodyPr vert="horz"/>
          <a:lstStyle>
            <a:lvl1pPr marL="0" indent="0">
              <a:buNone/>
              <a:defRPr b="1" i="0">
                <a:solidFill>
                  <a:schemeClr val="bg1"/>
                </a:solidFill>
                <a:latin typeface="Arial"/>
                <a:cs typeface="Arial"/>
              </a:defRPr>
            </a:lvl1pPr>
          </a:lstStyle>
          <a:p>
            <a:pPr lvl="0"/>
            <a:r>
              <a:rPr lang="en-US" dirty="0" smtClean="0"/>
              <a:t>Click to edit Master title style</a:t>
            </a:r>
            <a:endParaRPr lang="en-US" dirty="0"/>
          </a:p>
        </p:txBody>
      </p:sp>
      <p:sp>
        <p:nvSpPr>
          <p:cNvPr id="13" name="Text Placeholder 15"/>
          <p:cNvSpPr>
            <a:spLocks noGrp="1"/>
          </p:cNvSpPr>
          <p:nvPr>
            <p:ph type="body" sz="quarter" idx="11"/>
          </p:nvPr>
        </p:nvSpPr>
        <p:spPr>
          <a:xfrm>
            <a:off x="139700" y="2348818"/>
            <a:ext cx="6038234" cy="735167"/>
          </a:xfrm>
          <a:prstGeom prst="rect">
            <a:avLst/>
          </a:prstGeom>
        </p:spPr>
        <p:txBody>
          <a:bodyPr vert="horz"/>
          <a:lstStyle>
            <a:lvl1pPr marL="0" indent="0">
              <a:buNone/>
              <a:defRPr sz="2400" b="0" i="0">
                <a:solidFill>
                  <a:schemeClr val="bg1"/>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79417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0198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447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8775" y="2230438"/>
            <a:ext cx="3992563" cy="4525962"/>
          </a:xfrm>
        </p:spPr>
        <p:txBody>
          <a:bodyPr/>
          <a:lstStyle>
            <a:lvl1pPr>
              <a:defRPr sz="24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3738" y="2230438"/>
            <a:ext cx="3992562" cy="4525962"/>
          </a:xfrm>
        </p:spPr>
        <p:txBody>
          <a:bodyPr/>
          <a:lstStyle>
            <a:lvl1pPr>
              <a:defRPr sz="2400"/>
            </a:lvl1pPr>
            <a:lvl2pPr>
              <a:defRPr sz="20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5744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648072"/>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323528" y="206915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3528" y="270892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511353" y="206915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1353" y="270892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81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772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174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41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44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8" descr="Picture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58775"/>
            <a:ext cx="64801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Logo redrawn 43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p:nvSpPr>
        <p:spPr bwMode="auto">
          <a:xfrm>
            <a:off x="8640763" y="0"/>
            <a:ext cx="503237" cy="6858000"/>
          </a:xfrm>
          <a:prstGeom prst="rect">
            <a:avLst/>
          </a:prstGeom>
          <a:solidFill>
            <a:srgbClr val="A1006F"/>
          </a:solidFill>
          <a:ln w="0">
            <a:solidFill>
              <a:schemeClr val="tx1">
                <a:alpha val="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 name="Rectangle 13"/>
          <p:cNvSpPr>
            <a:spLocks noGrp="1" noChangeArrowheads="1"/>
          </p:cNvSpPr>
          <p:nvPr>
            <p:ph type="title"/>
          </p:nvPr>
        </p:nvSpPr>
        <p:spPr bwMode="auto">
          <a:xfrm>
            <a:off x="358775" y="1258888"/>
            <a:ext cx="817403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30" name="Rectangle 14"/>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Lst>
  <p:txStyles>
    <p:title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sz="2000">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hyperlink" Target="mailto:r.c.Duggan@bath.ac.u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1628801"/>
            <a:ext cx="6300192" cy="1368152"/>
          </a:xfrm>
          <a:solidFill>
            <a:schemeClr val="accent4">
              <a:lumMod val="75000"/>
              <a:lumOff val="25000"/>
            </a:schemeClr>
          </a:solidFill>
        </p:spPr>
        <p:txBody>
          <a:bodyPr/>
          <a:lstStyle/>
          <a:p>
            <a:r>
              <a:rPr lang="en-GB" sz="2800" dirty="0"/>
              <a:t>Using Creative and Visual Methods in Comparative Research</a:t>
            </a:r>
          </a:p>
          <a:p>
            <a:endParaRPr lang="en-GB" sz="2800" dirty="0"/>
          </a:p>
        </p:txBody>
      </p:sp>
    </p:spTree>
    <p:extLst>
      <p:ext uri="{BB962C8B-B14F-4D97-AF65-F5344CB8AC3E}">
        <p14:creationId xmlns:p14="http://schemas.microsoft.com/office/powerpoint/2010/main" val="3398402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rPr>
              <a:t>Visual technology as a source of data </a:t>
            </a:r>
            <a:br>
              <a:rPr lang="en-US" altLang="en-US" dirty="0">
                <a:solidFill>
                  <a:schemeClr val="tx1"/>
                </a:solidFill>
              </a:rPr>
            </a:br>
            <a:endParaRPr lang="en-GB" dirty="0">
              <a:solidFill>
                <a:schemeClr val="tx1"/>
              </a:solidFill>
            </a:endParaRPr>
          </a:p>
        </p:txBody>
      </p:sp>
      <p:sp>
        <p:nvSpPr>
          <p:cNvPr id="3" name="Content Placeholder 2"/>
          <p:cNvSpPr>
            <a:spLocks noGrp="1"/>
          </p:cNvSpPr>
          <p:nvPr>
            <p:ph idx="1"/>
          </p:nvPr>
        </p:nvSpPr>
        <p:spPr>
          <a:xfrm>
            <a:off x="251520" y="1988840"/>
            <a:ext cx="8137525" cy="4525962"/>
          </a:xfrm>
        </p:spPr>
        <p:txBody>
          <a:bodyPr/>
          <a:lstStyle/>
          <a:p>
            <a:pPr algn="ctr">
              <a:spcBef>
                <a:spcPct val="0"/>
              </a:spcBef>
              <a:buFontTx/>
              <a:buNone/>
            </a:pPr>
            <a:r>
              <a:rPr lang="en-GB" altLang="en-US" sz="2800" b="1" dirty="0"/>
              <a:t>Possibilities</a:t>
            </a:r>
            <a:r>
              <a:rPr lang="en-GB" altLang="en-US" sz="1575" b="1" dirty="0"/>
              <a:t> </a:t>
            </a:r>
          </a:p>
          <a:p>
            <a:pPr lvl="1"/>
            <a:r>
              <a:rPr lang="en-US" sz="2800" dirty="0"/>
              <a:t>photographs</a:t>
            </a:r>
          </a:p>
          <a:p>
            <a:pPr lvl="1"/>
            <a:r>
              <a:rPr lang="en-US" sz="2800" dirty="0"/>
              <a:t>web based sources</a:t>
            </a:r>
          </a:p>
          <a:p>
            <a:pPr lvl="1"/>
            <a:r>
              <a:rPr lang="en-US" sz="2800" dirty="0"/>
              <a:t>tablets</a:t>
            </a:r>
          </a:p>
          <a:p>
            <a:pPr lvl="1"/>
            <a:r>
              <a:rPr lang="en-US" sz="2800" dirty="0"/>
              <a:t>digital camera recorders</a:t>
            </a:r>
          </a:p>
          <a:p>
            <a:pPr lvl="1"/>
            <a:r>
              <a:rPr lang="en-US" sz="2800" dirty="0"/>
              <a:t>video productions</a:t>
            </a:r>
          </a:p>
          <a:p>
            <a:pPr lvl="1"/>
            <a:r>
              <a:rPr lang="en-US" sz="2800" dirty="0"/>
              <a:t>mobile phones</a:t>
            </a:r>
          </a:p>
          <a:p>
            <a:pPr>
              <a:buNone/>
            </a:pPr>
            <a:endParaRPr lang="en-US" sz="2800" i="1" dirty="0" smtClean="0"/>
          </a:p>
          <a:p>
            <a:pPr>
              <a:buNone/>
            </a:pPr>
            <a:r>
              <a:rPr lang="en-US" sz="2800" i="1" dirty="0" smtClean="0"/>
              <a:t>How </a:t>
            </a:r>
            <a:r>
              <a:rPr lang="en-US" sz="2800" i="1" dirty="0"/>
              <a:t>can we understand their </a:t>
            </a:r>
            <a:r>
              <a:rPr lang="en-US" sz="2800" i="1" dirty="0" smtClean="0"/>
              <a:t>potential?</a:t>
            </a:r>
            <a:endParaRPr lang="en-GB" sz="2800" i="1" dirty="0"/>
          </a:p>
          <a:p>
            <a:endParaRPr lang="en-GB" dirty="0"/>
          </a:p>
        </p:txBody>
      </p:sp>
    </p:spTree>
    <p:extLst>
      <p:ext uri="{BB962C8B-B14F-4D97-AF65-F5344CB8AC3E}">
        <p14:creationId xmlns:p14="http://schemas.microsoft.com/office/powerpoint/2010/main" val="670074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Epistemological </a:t>
            </a:r>
            <a:r>
              <a:rPr lang="en-GB" dirty="0"/>
              <a:t>and theoretical positions </a:t>
            </a:r>
            <a:br>
              <a:rPr lang="en-GB" dirty="0"/>
            </a:br>
            <a:r>
              <a:rPr lang="en-GB" dirty="0"/>
              <a:t/>
            </a:r>
            <a:br>
              <a:rPr lang="en-GB" dirty="0"/>
            </a:br>
            <a:endParaRPr lang="en-GB" dirty="0"/>
          </a:p>
        </p:txBody>
      </p:sp>
      <p:sp>
        <p:nvSpPr>
          <p:cNvPr id="3" name="Content Placeholder 2"/>
          <p:cNvSpPr>
            <a:spLocks noGrp="1"/>
          </p:cNvSpPr>
          <p:nvPr>
            <p:ph idx="1"/>
          </p:nvPr>
        </p:nvSpPr>
        <p:spPr>
          <a:xfrm>
            <a:off x="358775" y="1916832"/>
            <a:ext cx="8137525" cy="4608512"/>
          </a:xfrm>
        </p:spPr>
        <p:txBody>
          <a:bodyPr/>
          <a:lstStyle/>
          <a:p>
            <a:pPr lvl="0">
              <a:buFont typeface="Arial" panose="020B0604020202020204" pitchFamily="34" charset="0"/>
              <a:buChar char="•"/>
            </a:pPr>
            <a:r>
              <a:rPr lang="en-GB" b="1" dirty="0" smtClean="0"/>
              <a:t>Children’s learning and development  - </a:t>
            </a:r>
            <a:r>
              <a:rPr lang="en-GB" dirty="0"/>
              <a:t>What theoretical perspective about child development have we been </a:t>
            </a:r>
            <a:r>
              <a:rPr lang="en-GB" dirty="0" smtClean="0"/>
              <a:t>using and why use visual technology?</a:t>
            </a:r>
          </a:p>
          <a:p>
            <a:pPr lvl="0">
              <a:buFont typeface="Arial" panose="020B0604020202020204" pitchFamily="34" charset="0"/>
              <a:buChar char="•"/>
            </a:pPr>
            <a:endParaRPr lang="en-GB" u="sng" dirty="0"/>
          </a:p>
          <a:p>
            <a:pPr lvl="0">
              <a:buFont typeface="Arial" panose="020B0604020202020204" pitchFamily="34" charset="0"/>
              <a:buChar char="•"/>
            </a:pPr>
            <a:r>
              <a:rPr lang="en-GB" b="1" dirty="0" smtClean="0"/>
              <a:t>Visual representations and knowledge </a:t>
            </a:r>
            <a:r>
              <a:rPr lang="en-GB" dirty="0" smtClean="0"/>
              <a:t>– what  assumptions do we make about knowledge produced through using visual technology? </a:t>
            </a:r>
          </a:p>
          <a:p>
            <a:pPr lvl="0">
              <a:buFont typeface="Arial" panose="020B0604020202020204" pitchFamily="34" charset="0"/>
              <a:buChar char="•"/>
            </a:pPr>
            <a:endParaRPr lang="en-GB" dirty="0"/>
          </a:p>
          <a:p>
            <a:pPr lvl="0">
              <a:buFont typeface="Arial" panose="020B0604020202020204" pitchFamily="34" charset="0"/>
              <a:buChar char="•"/>
            </a:pPr>
            <a:r>
              <a:rPr lang="en-GB" b="1" dirty="0" smtClean="0"/>
              <a:t>Cross cultural case study</a:t>
            </a:r>
            <a:r>
              <a:rPr lang="en-GB" dirty="0" smtClean="0"/>
              <a:t> – what are the points of comparison? when we use visual technology? </a:t>
            </a:r>
          </a:p>
          <a:p>
            <a:pPr lvl="0">
              <a:buFont typeface="Arial" panose="020B0604020202020204" pitchFamily="34" charset="0"/>
              <a:buChar char="•"/>
            </a:pPr>
            <a:endParaRPr lang="en-GB" dirty="0"/>
          </a:p>
          <a:p>
            <a:pPr>
              <a:buFont typeface="Arial" panose="020B0604020202020204" pitchFamily="34" charset="0"/>
              <a:buChar char="•"/>
            </a:pPr>
            <a:endParaRPr lang="en-GB" b="1" dirty="0"/>
          </a:p>
        </p:txBody>
      </p:sp>
    </p:spTree>
    <p:extLst>
      <p:ext uri="{BB962C8B-B14F-4D97-AF65-F5344CB8AC3E}">
        <p14:creationId xmlns:p14="http://schemas.microsoft.com/office/powerpoint/2010/main" val="632711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18" y="1052736"/>
            <a:ext cx="8174038" cy="576262"/>
          </a:xfrm>
        </p:spPr>
        <p:txBody>
          <a:bodyPr/>
          <a:lstStyle/>
          <a:p>
            <a:r>
              <a:rPr lang="en-GB" dirty="0" smtClean="0"/>
              <a:t>Our model of development</a:t>
            </a:r>
            <a:endParaRPr lang="en-GB" dirty="0"/>
          </a:p>
        </p:txBody>
      </p:sp>
      <p:sp>
        <p:nvSpPr>
          <p:cNvPr id="3" name="Content Placeholder 2"/>
          <p:cNvSpPr>
            <a:spLocks noGrp="1"/>
          </p:cNvSpPr>
          <p:nvPr>
            <p:ph idx="1"/>
          </p:nvPr>
        </p:nvSpPr>
        <p:spPr>
          <a:xfrm>
            <a:off x="340519" y="1628998"/>
            <a:ext cx="8155782" cy="5127402"/>
          </a:xfrm>
        </p:spPr>
        <p:txBody>
          <a:bodyPr/>
          <a:lstStyle/>
          <a:p>
            <a:r>
              <a:rPr lang="en-GB" kern="1200" dirty="0" smtClean="0">
                <a:latin typeface="Arial" charset="0"/>
              </a:rPr>
              <a:t>…….development </a:t>
            </a:r>
            <a:r>
              <a:rPr lang="en-GB" kern="1200" dirty="0">
                <a:latin typeface="Arial" charset="0"/>
              </a:rPr>
              <a:t>is a continuous process of self-propulsion characterised primarily by a continuous appearance and formation of the new which did not exist at previous stages. This point of view captures in development something essential to a dialectical understanding of the process (Vygotsky, 1998, p.190)</a:t>
            </a:r>
          </a:p>
          <a:p>
            <a:endParaRPr lang="en-GB" dirty="0" smtClean="0"/>
          </a:p>
          <a:p>
            <a:r>
              <a:rPr lang="en-GB" kern="1200" dirty="0" smtClean="0">
                <a:latin typeface="Arial" charset="0"/>
              </a:rPr>
              <a:t>    ….here </a:t>
            </a:r>
            <a:r>
              <a:rPr lang="en-GB" kern="1200" dirty="0">
                <a:latin typeface="Arial" charset="0"/>
              </a:rPr>
              <a:t>development is not already formed and consequently requires methodological tools that enable researchers to document and analyse children’s intention and engagement across activity settings as part of the process of ‘propulsion’ in a dialectic </a:t>
            </a:r>
            <a:r>
              <a:rPr lang="en-GB" kern="1200" dirty="0" smtClean="0">
                <a:latin typeface="Arial" charset="0"/>
              </a:rPr>
              <a:t>situation</a:t>
            </a:r>
          </a:p>
          <a:p>
            <a:r>
              <a:rPr lang="en-GB" kern="1200" dirty="0" smtClean="0">
                <a:latin typeface="Arial" charset="0"/>
              </a:rPr>
              <a:t>(see Fleer and Ridgeway 2014) </a:t>
            </a:r>
            <a:endParaRPr lang="en-GB" dirty="0"/>
          </a:p>
        </p:txBody>
      </p:sp>
    </p:spTree>
    <p:extLst>
      <p:ext uri="{BB962C8B-B14F-4D97-AF65-F5344CB8AC3E}">
        <p14:creationId xmlns:p14="http://schemas.microsoft.com/office/powerpoint/2010/main" val="302938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A Model of Children's’ Learning and Development – adapted from </a:t>
            </a:r>
            <a:r>
              <a:rPr lang="en-GB" sz="1600" dirty="0" err="1"/>
              <a:t>Hedegaard</a:t>
            </a:r>
            <a:r>
              <a:rPr lang="en-GB" sz="1600" dirty="0"/>
              <a:t> and Fleer 2008:10</a:t>
            </a:r>
            <a:r>
              <a:rPr lang="en-GB" sz="1200" dirty="0"/>
              <a:t/>
            </a:r>
            <a:br>
              <a:rPr lang="en-GB" sz="1200" dirty="0"/>
            </a:br>
            <a:endParaRPr lang="en-GB" sz="1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835150"/>
            <a:ext cx="8208912" cy="4921250"/>
          </a:xfrm>
          <a:noFill/>
        </p:spPr>
      </p:pic>
      <p:sp>
        <p:nvSpPr>
          <p:cNvPr id="3" name="Rectangle 2"/>
          <p:cNvSpPr/>
          <p:nvPr/>
        </p:nvSpPr>
        <p:spPr>
          <a:xfrm>
            <a:off x="3421685" y="3244334"/>
            <a:ext cx="2300630" cy="369332"/>
          </a:xfrm>
          <a:prstGeom prst="rect">
            <a:avLst/>
          </a:prstGeom>
        </p:spPr>
        <p:txBody>
          <a:bodyPr wrap="none">
            <a:spAutoFit/>
          </a:bodyPr>
          <a:lstStyle/>
          <a:p>
            <a:pPr algn="ctr"/>
            <a:r>
              <a:rPr lang="en-GB" dirty="0">
                <a:solidFill>
                  <a:schemeClr val="bg1"/>
                </a:solidFill>
              </a:rPr>
              <a:t>Theoretical positions</a:t>
            </a:r>
          </a:p>
        </p:txBody>
      </p:sp>
      <p:sp>
        <p:nvSpPr>
          <p:cNvPr id="7" name="TextBox 6"/>
          <p:cNvSpPr txBox="1"/>
          <p:nvPr/>
        </p:nvSpPr>
        <p:spPr>
          <a:xfrm>
            <a:off x="358774" y="484393"/>
            <a:ext cx="5941419" cy="461665"/>
          </a:xfrm>
          <a:prstGeom prst="rect">
            <a:avLst/>
          </a:prstGeom>
          <a:noFill/>
        </p:spPr>
        <p:txBody>
          <a:bodyPr wrap="square" rtlCol="0">
            <a:spAutoFit/>
          </a:bodyPr>
          <a:lstStyle/>
          <a:p>
            <a:pPr algn="ctr"/>
            <a:r>
              <a:rPr lang="en-GB" sz="2400" b="1" dirty="0">
                <a:solidFill>
                  <a:schemeClr val="bg1"/>
                </a:solidFill>
              </a:rPr>
              <a:t>Children’s learning and development</a:t>
            </a:r>
            <a:endParaRPr lang="en-GB" sz="2400" dirty="0">
              <a:solidFill>
                <a:schemeClr val="bg1"/>
              </a:solidFill>
            </a:endParaRPr>
          </a:p>
        </p:txBody>
      </p:sp>
    </p:spTree>
    <p:extLst>
      <p:ext uri="{BB962C8B-B14F-4D97-AF65-F5344CB8AC3E}">
        <p14:creationId xmlns:p14="http://schemas.microsoft.com/office/powerpoint/2010/main" val="1112735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58888"/>
            <a:ext cx="8281293" cy="729952"/>
          </a:xfrm>
        </p:spPr>
        <p:txBody>
          <a:bodyPr/>
          <a:lstStyle/>
          <a:p>
            <a:r>
              <a:rPr lang="en-GB" kern="1200" dirty="0">
                <a:latin typeface="Arial" charset="0"/>
              </a:rPr>
              <a:t>K</a:t>
            </a:r>
            <a:r>
              <a:rPr lang="en-GB" kern="1200" dirty="0" smtClean="0">
                <a:latin typeface="Arial" charset="0"/>
              </a:rPr>
              <a:t>ey concepts</a:t>
            </a:r>
            <a:endParaRPr lang="en-GB" dirty="0"/>
          </a:p>
        </p:txBody>
      </p:sp>
      <p:sp>
        <p:nvSpPr>
          <p:cNvPr id="3" name="Content Placeholder 2"/>
          <p:cNvSpPr>
            <a:spLocks noGrp="1"/>
          </p:cNvSpPr>
          <p:nvPr>
            <p:ph idx="1"/>
          </p:nvPr>
        </p:nvSpPr>
        <p:spPr>
          <a:xfrm>
            <a:off x="251520" y="1913749"/>
            <a:ext cx="8137525" cy="4752528"/>
          </a:xfrm>
        </p:spPr>
        <p:txBody>
          <a:bodyPr/>
          <a:lstStyle/>
          <a:p>
            <a:pPr>
              <a:buFont typeface="Arial" panose="020B0604020202020204" pitchFamily="34" charset="0"/>
              <a:buChar char="•"/>
            </a:pPr>
            <a:r>
              <a:rPr lang="en-GB" b="1" kern="1200" dirty="0" smtClean="0">
                <a:latin typeface="Arial" charset="0"/>
              </a:rPr>
              <a:t>Activity </a:t>
            </a:r>
            <a:r>
              <a:rPr lang="en-GB" b="1" kern="1200" dirty="0">
                <a:latin typeface="Arial" charset="0"/>
              </a:rPr>
              <a:t>settings </a:t>
            </a:r>
          </a:p>
          <a:p>
            <a:r>
              <a:rPr lang="en-GB" i="1" kern="1200" dirty="0" smtClean="0">
                <a:latin typeface="Arial" charset="0"/>
              </a:rPr>
              <a:t>	An </a:t>
            </a:r>
            <a:r>
              <a:rPr lang="en-GB" i="1" kern="1200" dirty="0">
                <a:latin typeface="Arial" charset="0"/>
              </a:rPr>
              <a:t>activity setting can be compared to a scene in a theatre where both the materiality and the way of interaction reflect tradition in an institutional practice’ </a:t>
            </a:r>
            <a:r>
              <a:rPr lang="en-GB" kern="1200" dirty="0">
                <a:latin typeface="Arial" charset="0"/>
              </a:rPr>
              <a:t>(</a:t>
            </a:r>
            <a:r>
              <a:rPr lang="en-GB" kern="1200" dirty="0" err="1">
                <a:latin typeface="Arial" charset="0"/>
              </a:rPr>
              <a:t>Hedegaard</a:t>
            </a:r>
            <a:r>
              <a:rPr lang="en-GB" kern="1200" dirty="0">
                <a:latin typeface="Arial" charset="0"/>
              </a:rPr>
              <a:t> 2012 : 131</a:t>
            </a:r>
            <a:r>
              <a:rPr lang="en-GB" kern="1200" dirty="0" smtClean="0">
                <a:latin typeface="Arial" charset="0"/>
              </a:rPr>
              <a:t>).</a:t>
            </a:r>
          </a:p>
          <a:p>
            <a:endParaRPr lang="en-GB" b="1" kern="1200" dirty="0" smtClean="0">
              <a:latin typeface="Arial" charset="0"/>
            </a:endParaRPr>
          </a:p>
          <a:p>
            <a:pPr>
              <a:buFont typeface="Arial" panose="020B0604020202020204" pitchFamily="34" charset="0"/>
              <a:buChar char="•"/>
            </a:pPr>
            <a:r>
              <a:rPr lang="en-GB" b="1" kern="1200" dirty="0" smtClean="0">
                <a:latin typeface="Arial" charset="0"/>
              </a:rPr>
              <a:t>The social situation of the child</a:t>
            </a:r>
            <a:endParaRPr lang="en-GB" b="1" kern="1200" dirty="0">
              <a:latin typeface="Arial" charset="0"/>
            </a:endParaRPr>
          </a:p>
          <a:p>
            <a:r>
              <a:rPr lang="en-GB" b="1" i="1" kern="1200" dirty="0">
                <a:latin typeface="Arial" charset="0"/>
              </a:rPr>
              <a:t> </a:t>
            </a:r>
            <a:r>
              <a:rPr lang="en-GB" b="1" i="1" kern="1200" dirty="0" smtClean="0">
                <a:latin typeface="Arial" charset="0"/>
              </a:rPr>
              <a:t>	</a:t>
            </a:r>
            <a:r>
              <a:rPr lang="en-GB" i="1" kern="1200" dirty="0" smtClean="0">
                <a:latin typeface="Arial" charset="0"/>
              </a:rPr>
              <a:t>The </a:t>
            </a:r>
            <a:r>
              <a:rPr lang="en-GB" i="1" kern="1200" dirty="0">
                <a:latin typeface="Arial" charset="0"/>
              </a:rPr>
              <a:t>child’s social situation of development is a key concept that conceptualises the environment of which a child is a part, and this includes both its social and material conditions alongside the child’s ‘predicament’</a:t>
            </a:r>
            <a:r>
              <a:rPr lang="en-GB" kern="1200" dirty="0">
                <a:latin typeface="Arial" charset="0"/>
              </a:rPr>
              <a:t> (Blunden, 2008)</a:t>
            </a:r>
          </a:p>
        </p:txBody>
      </p:sp>
    </p:spTree>
    <p:extLst>
      <p:ext uri="{BB962C8B-B14F-4D97-AF65-F5344CB8AC3E}">
        <p14:creationId xmlns:p14="http://schemas.microsoft.com/office/powerpoint/2010/main" val="2178133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090" y="2124546"/>
            <a:ext cx="8229600" cy="944414"/>
          </a:xfrm>
          <a:noFill/>
        </p:spPr>
        <p:txBody>
          <a:bodyPr>
            <a:normAutofit fontScale="90000"/>
          </a:bodyPr>
          <a:lstStyle/>
          <a:p>
            <a:r>
              <a:rPr lang="en-GB" sz="3000" dirty="0" smtClean="0">
                <a:latin typeface="+mn-lt"/>
              </a:rPr>
              <a:t>Visual </a:t>
            </a:r>
            <a:r>
              <a:rPr lang="en-GB" sz="3000" dirty="0">
                <a:latin typeface="+mn-lt"/>
              </a:rPr>
              <a:t>representations– </a:t>
            </a:r>
            <a:r>
              <a:rPr lang="en-GB" sz="3000" dirty="0" smtClean="0">
                <a:latin typeface="+mn-lt"/>
              </a:rPr>
              <a:t> </a:t>
            </a:r>
            <a:r>
              <a:rPr lang="en-GB" sz="3000" dirty="0">
                <a:latin typeface="+mn-lt"/>
              </a:rPr>
              <a:t>assumptions about knowledge</a:t>
            </a:r>
          </a:p>
        </p:txBody>
      </p:sp>
      <p:sp>
        <p:nvSpPr>
          <p:cNvPr id="5" name="Text Placeholder 4"/>
          <p:cNvSpPr>
            <a:spLocks noGrp="1"/>
          </p:cNvSpPr>
          <p:nvPr>
            <p:ph type="body" idx="1"/>
          </p:nvPr>
        </p:nvSpPr>
        <p:spPr>
          <a:xfrm>
            <a:off x="389744" y="3046175"/>
            <a:ext cx="4040188" cy="639762"/>
          </a:xfrm>
        </p:spPr>
        <p:txBody>
          <a:bodyPr>
            <a:normAutofit/>
          </a:bodyPr>
          <a:lstStyle/>
          <a:p>
            <a:r>
              <a:rPr lang="en-GB" dirty="0">
                <a:latin typeface="Lucida Grande"/>
              </a:rPr>
              <a:t>Scientific realist</a:t>
            </a:r>
          </a:p>
        </p:txBody>
      </p:sp>
      <p:sp>
        <p:nvSpPr>
          <p:cNvPr id="6" name="Content Placeholder 5"/>
          <p:cNvSpPr>
            <a:spLocks noGrp="1"/>
          </p:cNvSpPr>
          <p:nvPr>
            <p:ph sz="half" idx="2"/>
          </p:nvPr>
        </p:nvSpPr>
        <p:spPr>
          <a:xfrm>
            <a:off x="527276" y="3933056"/>
            <a:ext cx="3814614" cy="2376264"/>
          </a:xfrm>
        </p:spPr>
        <p:txBody>
          <a:bodyPr>
            <a:normAutofit/>
          </a:bodyPr>
          <a:lstStyle/>
          <a:p>
            <a:pPr>
              <a:buFont typeface="Arial" panose="020B0604020202020204" pitchFamily="34" charset="0"/>
              <a:buChar char="•"/>
            </a:pPr>
            <a:r>
              <a:rPr lang="en-GB" dirty="0">
                <a:latin typeface="Lucida Grande"/>
              </a:rPr>
              <a:t>Objectivity</a:t>
            </a:r>
          </a:p>
          <a:p>
            <a:pPr>
              <a:buFont typeface="Arial" panose="020B0604020202020204" pitchFamily="34" charset="0"/>
              <a:buChar char="•"/>
            </a:pPr>
            <a:r>
              <a:rPr lang="en-GB" dirty="0">
                <a:latin typeface="Lucida Grande"/>
              </a:rPr>
              <a:t>Purpose – support written</a:t>
            </a:r>
          </a:p>
          <a:p>
            <a:pPr>
              <a:buFont typeface="Arial" panose="020B0604020202020204" pitchFamily="34" charset="0"/>
              <a:buChar char="•"/>
            </a:pPr>
            <a:r>
              <a:rPr lang="en-GB" dirty="0">
                <a:latin typeface="Lucida Grande"/>
              </a:rPr>
              <a:t>Potential of visual often not </a:t>
            </a:r>
            <a:r>
              <a:rPr lang="en-GB" dirty="0" smtClean="0">
                <a:latin typeface="Lucida Grande"/>
              </a:rPr>
              <a:t>explicitly </a:t>
            </a:r>
            <a:r>
              <a:rPr lang="en-GB" dirty="0">
                <a:latin typeface="Lucida Grande"/>
              </a:rPr>
              <a:t>shown</a:t>
            </a:r>
          </a:p>
          <a:p>
            <a:endParaRPr lang="en-GB" dirty="0"/>
          </a:p>
        </p:txBody>
      </p:sp>
      <p:sp>
        <p:nvSpPr>
          <p:cNvPr id="7" name="Text Placeholder 6"/>
          <p:cNvSpPr>
            <a:spLocks noGrp="1"/>
          </p:cNvSpPr>
          <p:nvPr>
            <p:ph type="body" sz="quarter" idx="3"/>
          </p:nvPr>
        </p:nvSpPr>
        <p:spPr>
          <a:xfrm>
            <a:off x="4511353" y="3068960"/>
            <a:ext cx="4041775" cy="639762"/>
          </a:xfrm>
        </p:spPr>
        <p:txBody>
          <a:bodyPr>
            <a:normAutofit/>
          </a:bodyPr>
          <a:lstStyle/>
          <a:p>
            <a:r>
              <a:rPr lang="en-GB" dirty="0" smtClean="0">
                <a:latin typeface="Lucida Grande"/>
              </a:rPr>
              <a:t>Reflexive </a:t>
            </a:r>
            <a:endParaRPr lang="en-GB" dirty="0">
              <a:latin typeface="Lucida Grande"/>
            </a:endParaRPr>
          </a:p>
        </p:txBody>
      </p:sp>
      <p:sp>
        <p:nvSpPr>
          <p:cNvPr id="8" name="Content Placeholder 7"/>
          <p:cNvSpPr>
            <a:spLocks noGrp="1"/>
          </p:cNvSpPr>
          <p:nvPr>
            <p:ph sz="quarter" idx="4"/>
          </p:nvPr>
        </p:nvSpPr>
        <p:spPr>
          <a:xfrm>
            <a:off x="4438328" y="3933056"/>
            <a:ext cx="3887391" cy="2133104"/>
          </a:xfrm>
        </p:spPr>
        <p:txBody>
          <a:bodyPr>
            <a:normAutofit/>
          </a:bodyPr>
          <a:lstStyle/>
          <a:p>
            <a:pPr>
              <a:buFont typeface="Arial" panose="020B0604020202020204" pitchFamily="34" charset="0"/>
              <a:buChar char="•"/>
            </a:pPr>
            <a:r>
              <a:rPr lang="en-GB" dirty="0">
                <a:latin typeface="Lucida Grande"/>
              </a:rPr>
              <a:t>Subjectivity</a:t>
            </a:r>
          </a:p>
          <a:p>
            <a:pPr>
              <a:buFont typeface="Arial" panose="020B0604020202020204" pitchFamily="34" charset="0"/>
              <a:buChar char="•"/>
            </a:pPr>
            <a:r>
              <a:rPr lang="en-GB" dirty="0">
                <a:latin typeface="Lucida Grande"/>
              </a:rPr>
              <a:t>Purpose – often how to </a:t>
            </a:r>
            <a:r>
              <a:rPr lang="en-GB" dirty="0" smtClean="0">
                <a:latin typeface="Lucida Grande"/>
              </a:rPr>
              <a:t>prove it </a:t>
            </a:r>
            <a:r>
              <a:rPr lang="en-GB" dirty="0">
                <a:latin typeface="Lucida Grande"/>
              </a:rPr>
              <a:t>against the written; another kind of knowing</a:t>
            </a:r>
          </a:p>
        </p:txBody>
      </p:sp>
      <p:sp>
        <p:nvSpPr>
          <p:cNvPr id="13" name="Footer Placeholder 12"/>
          <p:cNvSpPr>
            <a:spLocks noGrp="1"/>
          </p:cNvSpPr>
          <p:nvPr>
            <p:ph type="ftr" sz="quarter" idx="4294967295"/>
          </p:nvPr>
        </p:nvSpPr>
        <p:spPr/>
        <p:txBody>
          <a:bodyPr/>
          <a:lstStyle/>
          <a:p>
            <a:endParaRPr lang="en-GB" dirty="0"/>
          </a:p>
        </p:txBody>
      </p:sp>
      <p:sp>
        <p:nvSpPr>
          <p:cNvPr id="14" name="Slide Number Placeholder 13"/>
          <p:cNvSpPr>
            <a:spLocks noGrp="1"/>
          </p:cNvSpPr>
          <p:nvPr>
            <p:ph type="sldNum" sz="quarter" idx="4294967295"/>
          </p:nvPr>
        </p:nvSpPr>
        <p:spPr/>
        <p:txBody>
          <a:bodyPr/>
          <a:lstStyle/>
          <a:p>
            <a:endParaRPr lang="en-GB" dirty="0"/>
          </a:p>
        </p:txBody>
      </p:sp>
      <p:sp>
        <p:nvSpPr>
          <p:cNvPr id="3" name="TextBox 2"/>
          <p:cNvSpPr txBox="1"/>
          <p:nvPr/>
        </p:nvSpPr>
        <p:spPr>
          <a:xfrm>
            <a:off x="64760" y="457846"/>
            <a:ext cx="6177332" cy="461665"/>
          </a:xfrm>
          <a:prstGeom prst="rect">
            <a:avLst/>
          </a:prstGeom>
          <a:noFill/>
        </p:spPr>
        <p:txBody>
          <a:bodyPr wrap="none" rtlCol="0">
            <a:spAutoFit/>
          </a:bodyPr>
          <a:lstStyle/>
          <a:p>
            <a:r>
              <a:rPr lang="en-GB" sz="2400" dirty="0" smtClean="0">
                <a:solidFill>
                  <a:schemeClr val="bg1"/>
                </a:solidFill>
              </a:rPr>
              <a:t>A reflexive position – visual representations </a:t>
            </a:r>
            <a:endParaRPr lang="en-GB" sz="2400" dirty="0">
              <a:solidFill>
                <a:schemeClr val="bg1"/>
              </a:solidFill>
            </a:endParaRPr>
          </a:p>
        </p:txBody>
      </p:sp>
      <p:sp>
        <p:nvSpPr>
          <p:cNvPr id="2" name="TextBox 1"/>
          <p:cNvSpPr txBox="1"/>
          <p:nvPr/>
        </p:nvSpPr>
        <p:spPr>
          <a:xfrm>
            <a:off x="211957" y="1166630"/>
            <a:ext cx="7816427" cy="954107"/>
          </a:xfrm>
          <a:prstGeom prst="rect">
            <a:avLst/>
          </a:prstGeom>
          <a:noFill/>
        </p:spPr>
        <p:txBody>
          <a:bodyPr wrap="square" rtlCol="0">
            <a:spAutoFit/>
          </a:bodyPr>
          <a:lstStyle/>
          <a:p>
            <a:r>
              <a:rPr lang="en-GB" sz="2800" b="1" dirty="0" smtClean="0"/>
              <a:t>What kind of knowledge is produced through using visual technology? </a:t>
            </a:r>
            <a:endParaRPr lang="en-GB" sz="2800" b="1" dirty="0"/>
          </a:p>
        </p:txBody>
      </p:sp>
    </p:spTree>
    <p:extLst>
      <p:ext uri="{BB962C8B-B14F-4D97-AF65-F5344CB8AC3E}">
        <p14:creationId xmlns:p14="http://schemas.microsoft.com/office/powerpoint/2010/main" val="875595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58888"/>
            <a:ext cx="8353301" cy="971550"/>
          </a:xfrm>
        </p:spPr>
        <p:txBody>
          <a:bodyPr/>
          <a:lstStyle/>
          <a:p>
            <a:r>
              <a:rPr lang="en-GB" dirty="0" smtClean="0"/>
              <a:t>On being reflexive…</a:t>
            </a:r>
            <a:endParaRPr lang="en-GB" dirty="0"/>
          </a:p>
        </p:txBody>
      </p:sp>
      <p:sp>
        <p:nvSpPr>
          <p:cNvPr id="3" name="Content Placeholder 2"/>
          <p:cNvSpPr>
            <a:spLocks noGrp="1"/>
          </p:cNvSpPr>
          <p:nvPr>
            <p:ph idx="1"/>
          </p:nvPr>
        </p:nvSpPr>
        <p:spPr>
          <a:xfrm>
            <a:off x="230684" y="1916832"/>
            <a:ext cx="8137525" cy="4525962"/>
          </a:xfrm>
        </p:spPr>
        <p:txBody>
          <a:bodyPr/>
          <a:lstStyle/>
          <a:p>
            <a:pPr marL="0" indent="0">
              <a:spcBef>
                <a:spcPct val="0"/>
              </a:spcBef>
            </a:pPr>
            <a:endParaRPr lang="en-US" i="1" dirty="0" smtClean="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A reflexive approach to using visual technology: </a:t>
            </a:r>
          </a:p>
          <a:p>
            <a:pPr marL="400050" lvl="1" indent="0">
              <a:spcBef>
                <a:spcPct val="0"/>
              </a:spcBef>
            </a:pPr>
            <a:r>
              <a:rPr lang="en-US" sz="2400" i="1" dirty="0" smtClean="0">
                <a:latin typeface="Arial" panose="020B0604020202020204" pitchFamily="34" charset="0"/>
                <a:cs typeface="Arial" panose="020B0604020202020204" pitchFamily="34" charset="0"/>
              </a:rPr>
              <a:t>We </a:t>
            </a:r>
            <a:r>
              <a:rPr lang="en-US" sz="2400" i="1" dirty="0">
                <a:latin typeface="Arial" panose="020B0604020202020204" pitchFamily="34" charset="0"/>
                <a:cs typeface="Arial" panose="020B0604020202020204" pitchFamily="34" charset="0"/>
              </a:rPr>
              <a:t>need to go beyond the possible source of data to include the ways in which the researcher works with the source and the data it might yield (</a:t>
            </a:r>
            <a:r>
              <a:rPr lang="en-US" sz="2400" dirty="0">
                <a:latin typeface="Arial" panose="020B0604020202020204" pitchFamily="34" charset="0"/>
                <a:cs typeface="Arial" panose="020B0604020202020204" pitchFamily="34" charset="0"/>
              </a:rPr>
              <a:t>Pole 2004</a:t>
            </a:r>
            <a:r>
              <a:rPr lang="en-US" sz="2400" i="1" dirty="0" smtClean="0">
                <a:latin typeface="Arial" panose="020B0604020202020204" pitchFamily="34" charset="0"/>
                <a:cs typeface="Arial" panose="020B0604020202020204" pitchFamily="34" charset="0"/>
              </a:rPr>
              <a:t>)</a:t>
            </a:r>
          </a:p>
          <a:p>
            <a:pPr marL="400050" lvl="1" indent="0">
              <a:spcBef>
                <a:spcPct val="0"/>
              </a:spcBef>
            </a:pPr>
            <a:endParaRPr lang="en-US" sz="2400" i="1" dirty="0">
              <a:latin typeface="Arial" panose="020B0604020202020204" pitchFamily="34" charset="0"/>
              <a:cs typeface="Arial" panose="020B0604020202020204" pitchFamily="34" charset="0"/>
            </a:endParaRPr>
          </a:p>
          <a:p>
            <a:pPr>
              <a:buFont typeface="Arial" panose="020B0604020202020204" pitchFamily="34" charset="0"/>
              <a:buChar char="•"/>
            </a:pPr>
            <a:r>
              <a:rPr lang="en-US" i="1" dirty="0">
                <a:latin typeface="Arial" panose="020B0604020202020204" pitchFamily="34" charset="0"/>
                <a:cs typeface="Arial" panose="020B0604020202020204" pitchFamily="34" charset="0"/>
              </a:rPr>
              <a:t>A reflexive approach that focuses on the question of how knowledge is produced through the relationship between the researcher, the subject of the ethnographic video and the technologies used </a:t>
            </a:r>
            <a:r>
              <a:rPr lang="en-US" dirty="0">
                <a:latin typeface="Arial" panose="020B0604020202020204" pitchFamily="34" charset="0"/>
                <a:cs typeface="Arial" panose="020B0604020202020204" pitchFamily="34" charset="0"/>
              </a:rPr>
              <a:t>(Pink 2007 : 16)</a:t>
            </a:r>
            <a:endParaRPr lang="en-GB" altLang="en-US" dirty="0"/>
          </a:p>
          <a:p>
            <a:endParaRPr lang="en-GB" dirty="0"/>
          </a:p>
        </p:txBody>
      </p:sp>
    </p:spTree>
    <p:extLst>
      <p:ext uri="{BB962C8B-B14F-4D97-AF65-F5344CB8AC3E}">
        <p14:creationId xmlns:p14="http://schemas.microsoft.com/office/powerpoint/2010/main" val="2184932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58888"/>
            <a:ext cx="8353301" cy="971550"/>
          </a:xfrm>
        </p:spPr>
        <p:txBody>
          <a:bodyPr/>
          <a:lstStyle/>
          <a:p>
            <a:r>
              <a:rPr lang="en-GB" dirty="0" smtClean="0"/>
              <a:t>Cross-cultural case study : Issues to consider</a:t>
            </a:r>
            <a:endParaRPr lang="en-GB" dirty="0"/>
          </a:p>
        </p:txBody>
      </p:sp>
      <p:sp>
        <p:nvSpPr>
          <p:cNvPr id="3" name="Content Placeholder 2"/>
          <p:cNvSpPr>
            <a:spLocks noGrp="1"/>
          </p:cNvSpPr>
          <p:nvPr>
            <p:ph idx="1"/>
          </p:nvPr>
        </p:nvSpPr>
        <p:spPr>
          <a:xfrm>
            <a:off x="230684" y="1916832"/>
            <a:ext cx="8137525" cy="4525962"/>
          </a:xfrm>
        </p:spPr>
        <p:txBody>
          <a:bodyPr/>
          <a:lstStyle/>
          <a:p>
            <a:pPr marL="0" indent="0">
              <a:spcBef>
                <a:spcPct val="0"/>
              </a:spcBef>
            </a:pPr>
            <a:endParaRPr lang="en-US" i="1" dirty="0" smtClean="0">
              <a:latin typeface="Arial" panose="020B0604020202020204" pitchFamily="34" charset="0"/>
              <a:cs typeface="Arial" panose="020B0604020202020204" pitchFamily="34" charset="0"/>
            </a:endParaRPr>
          </a:p>
          <a:p>
            <a:endParaRPr lang="en-GB" dirty="0"/>
          </a:p>
        </p:txBody>
      </p:sp>
      <p:sp>
        <p:nvSpPr>
          <p:cNvPr id="4" name="Rectangle 3"/>
          <p:cNvSpPr/>
          <p:nvPr/>
        </p:nvSpPr>
        <p:spPr>
          <a:xfrm>
            <a:off x="683568" y="1916832"/>
            <a:ext cx="7344816" cy="4154984"/>
          </a:xfrm>
          <a:prstGeom prst="rect">
            <a:avLst/>
          </a:prstGeom>
        </p:spPr>
        <p:txBody>
          <a:bodyPr wrap="square">
            <a:spAutoFit/>
          </a:bodyPr>
          <a:lstStyle/>
          <a:p>
            <a:pPr marL="342900" indent="-342900">
              <a:buFont typeface="Arial" panose="020B0604020202020204" pitchFamily="34" charset="0"/>
              <a:buChar char="•"/>
            </a:pPr>
            <a:r>
              <a:rPr lang="en-GB" sz="2400" dirty="0"/>
              <a:t>Defining the boundaries of the case</a:t>
            </a:r>
          </a:p>
          <a:p>
            <a:r>
              <a:rPr lang="en-GB" sz="2400" dirty="0" smtClean="0"/>
              <a:t>and </a:t>
            </a:r>
            <a:r>
              <a:rPr lang="en-GB" sz="2400" dirty="0"/>
              <a:t>the unit of </a:t>
            </a:r>
            <a:r>
              <a:rPr lang="en-GB" sz="2400" dirty="0" smtClean="0"/>
              <a:t>analysis for comparing.</a:t>
            </a:r>
          </a:p>
          <a:p>
            <a:pPr marL="342900" indent="-342900">
              <a:buFont typeface="Arial" panose="020B0604020202020204" pitchFamily="34" charset="0"/>
              <a:buChar char="•"/>
            </a:pPr>
            <a:r>
              <a:rPr lang="en-GB" sz="2400" dirty="0" smtClean="0"/>
              <a:t>Selections for comparisons and their basis</a:t>
            </a:r>
          </a:p>
          <a:p>
            <a:pPr marL="342900" indent="-342900">
              <a:buFont typeface="Arial" panose="020B0604020202020204" pitchFamily="34" charset="0"/>
              <a:buChar char="•"/>
            </a:pPr>
            <a:r>
              <a:rPr lang="en-GB" sz="2400" dirty="0" smtClean="0"/>
              <a:t>Defining </a:t>
            </a:r>
            <a:r>
              <a:rPr lang="en-GB" sz="2400" dirty="0"/>
              <a:t>the </a:t>
            </a:r>
            <a:r>
              <a:rPr lang="en-GB" sz="2400" dirty="0" smtClean="0"/>
              <a:t>temporal</a:t>
            </a:r>
            <a:endParaRPr lang="en-GB" sz="2400" dirty="0"/>
          </a:p>
          <a:p>
            <a:pPr marL="342900" indent="-342900">
              <a:buFont typeface="Arial" panose="020B0604020202020204" pitchFamily="34" charset="0"/>
              <a:buChar char="•"/>
            </a:pPr>
            <a:r>
              <a:rPr lang="en-GB" sz="2400" dirty="0" smtClean="0"/>
              <a:t>In </a:t>
            </a:r>
            <a:r>
              <a:rPr lang="en-GB" sz="2400" dirty="0"/>
              <a:t>multiple cases defining what and how is being compared</a:t>
            </a:r>
            <a:r>
              <a:rPr lang="en-GB" sz="2400" dirty="0" smtClean="0"/>
              <a:t>.</a:t>
            </a:r>
          </a:p>
          <a:p>
            <a:pPr marL="342900" indent="-342900">
              <a:buFont typeface="Arial" panose="020B0604020202020204" pitchFamily="34" charset="0"/>
              <a:buChar char="•"/>
            </a:pPr>
            <a:r>
              <a:rPr lang="en-GB" sz="2400" dirty="0" smtClean="0"/>
              <a:t>Multi-site cases – what is being compared/ problems affecting comparisons? </a:t>
            </a:r>
          </a:p>
          <a:p>
            <a:pPr marL="342900" indent="-342900">
              <a:buFont typeface="Arial" panose="020B0604020202020204" pitchFamily="34" charset="0"/>
              <a:buChar char="•"/>
            </a:pPr>
            <a:r>
              <a:rPr lang="en-GB" sz="2400" dirty="0" smtClean="0"/>
              <a:t>Mutual construction of understanding in different language contexts.</a:t>
            </a:r>
          </a:p>
          <a:p>
            <a:r>
              <a:rPr lang="en-GB" sz="2400" dirty="0"/>
              <a:t> </a:t>
            </a:r>
            <a:r>
              <a:rPr lang="en-GB" sz="2400" dirty="0" smtClean="0"/>
              <a:t>(adapted form Burgess 2001; </a:t>
            </a:r>
            <a:r>
              <a:rPr lang="en-GB" sz="2400" dirty="0" err="1" smtClean="0"/>
              <a:t>Broadfoot</a:t>
            </a:r>
            <a:r>
              <a:rPr lang="en-GB" sz="2400" dirty="0" smtClean="0"/>
              <a:t> 2001)</a:t>
            </a:r>
            <a:endParaRPr lang="en-GB" sz="2400" dirty="0"/>
          </a:p>
        </p:txBody>
      </p:sp>
    </p:spTree>
    <p:extLst>
      <p:ext uri="{BB962C8B-B14F-4D97-AF65-F5344CB8AC3E}">
        <p14:creationId xmlns:p14="http://schemas.microsoft.com/office/powerpoint/2010/main" val="4041400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5" y="1124745"/>
            <a:ext cx="8407846" cy="5328592"/>
          </a:xfrm>
        </p:spPr>
        <p:txBody>
          <a:bodyPr>
            <a:normAutofit lnSpcReduction="10000"/>
          </a:bodyPr>
          <a:lstStyle/>
          <a:p>
            <a:pPr>
              <a:buFont typeface="Arial" panose="020B0604020202020204" pitchFamily="34" charset="0"/>
              <a:buChar char="•"/>
            </a:pPr>
            <a:r>
              <a:rPr lang="en-US" b="1" kern="1200" dirty="0" smtClean="0">
                <a:latin typeface="Arial" charset="0"/>
              </a:rPr>
              <a:t>Case </a:t>
            </a:r>
            <a:r>
              <a:rPr lang="en-US" b="1" kern="1200" dirty="0">
                <a:latin typeface="Arial" charset="0"/>
              </a:rPr>
              <a:t>- learning as developing through interaction between father and child in home environments </a:t>
            </a:r>
            <a:endParaRPr lang="en-GB" b="1" dirty="0" smtClean="0"/>
          </a:p>
          <a:p>
            <a:pPr>
              <a:buFont typeface="Arial" panose="020B0604020202020204" pitchFamily="34" charset="0"/>
              <a:buChar char="•"/>
            </a:pPr>
            <a:r>
              <a:rPr lang="en-GB" dirty="0" smtClean="0"/>
              <a:t>Multi case/multi site (3 x4)12 families across four country contexts –Norway, Hong Kong, England and India</a:t>
            </a:r>
          </a:p>
          <a:p>
            <a:pPr>
              <a:buFont typeface="Arial" panose="020B0604020202020204" pitchFamily="34" charset="0"/>
              <a:buChar char="•"/>
            </a:pPr>
            <a:r>
              <a:rPr lang="en-GB" dirty="0" smtClean="0"/>
              <a:t>Sampling </a:t>
            </a:r>
            <a:r>
              <a:rPr lang="en-GB" dirty="0"/>
              <a:t>- theoretical </a:t>
            </a:r>
            <a:endParaRPr lang="en-GB" dirty="0" smtClean="0"/>
          </a:p>
          <a:p>
            <a:pPr lvl="1">
              <a:buFont typeface="Wingdings" panose="05000000000000000000" pitchFamily="2" charset="2"/>
              <a:buChar char="Ø"/>
            </a:pPr>
            <a:r>
              <a:rPr lang="en-GB" sz="2400" dirty="0" smtClean="0"/>
              <a:t>within case – middle </a:t>
            </a:r>
            <a:r>
              <a:rPr lang="en-GB" sz="2400" dirty="0"/>
              <a:t>class fathers </a:t>
            </a:r>
            <a:r>
              <a:rPr lang="en-GB" sz="2400" dirty="0" smtClean="0"/>
              <a:t>(housing, employment and education: autonomy; variation within middle classes); two parent, heterogeneous couples;  age related sibling structures (3-8 years old/ pre-schooler, and one who had started school or within the last two years); adult –child relationships </a:t>
            </a:r>
          </a:p>
          <a:p>
            <a:pPr lvl="1">
              <a:buFont typeface="Wingdings" panose="05000000000000000000" pitchFamily="2" charset="2"/>
              <a:buChar char="Ø"/>
            </a:pPr>
            <a:r>
              <a:rPr lang="en-GB" sz="2400" dirty="0" smtClean="0"/>
              <a:t>Within site – four countries (differences </a:t>
            </a:r>
            <a:r>
              <a:rPr lang="en-GB" sz="2400" dirty="0"/>
              <a:t>in societal </a:t>
            </a:r>
            <a:r>
              <a:rPr lang="en-GB" sz="2400" dirty="0" smtClean="0"/>
              <a:t>values/beliefs/policies informing institutional interaction)</a:t>
            </a:r>
          </a:p>
          <a:p>
            <a:endParaRPr lang="en-GB" dirty="0"/>
          </a:p>
        </p:txBody>
      </p:sp>
      <p:sp>
        <p:nvSpPr>
          <p:cNvPr id="2" name="TextBox 1"/>
          <p:cNvSpPr txBox="1"/>
          <p:nvPr/>
        </p:nvSpPr>
        <p:spPr>
          <a:xfrm>
            <a:off x="0" y="404664"/>
            <a:ext cx="6444208" cy="523220"/>
          </a:xfrm>
          <a:prstGeom prst="rect">
            <a:avLst/>
          </a:prstGeom>
          <a:noFill/>
        </p:spPr>
        <p:txBody>
          <a:bodyPr wrap="square" rtlCol="0">
            <a:spAutoFit/>
          </a:bodyPr>
          <a:lstStyle/>
          <a:p>
            <a:pPr algn="ctr"/>
            <a:r>
              <a:rPr lang="en-GB" sz="2800" dirty="0" smtClean="0">
                <a:solidFill>
                  <a:schemeClr val="bg1"/>
                </a:solidFill>
              </a:rPr>
              <a:t>Research Design  </a:t>
            </a:r>
            <a:endParaRPr lang="en-GB" sz="2800" dirty="0">
              <a:solidFill>
                <a:schemeClr val="bg1"/>
              </a:solidFill>
            </a:endParaRPr>
          </a:p>
        </p:txBody>
      </p:sp>
    </p:spTree>
    <p:extLst>
      <p:ext uri="{BB962C8B-B14F-4D97-AF65-F5344CB8AC3E}">
        <p14:creationId xmlns:p14="http://schemas.microsoft.com/office/powerpoint/2010/main" val="2082895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2" y="1080327"/>
            <a:ext cx="8174038" cy="576262"/>
          </a:xfrm>
        </p:spPr>
        <p:txBody>
          <a:bodyPr/>
          <a:lstStyle/>
          <a:p>
            <a:pPr algn="ctr"/>
            <a:r>
              <a:rPr lang="en-GB" b="1" dirty="0" smtClean="0"/>
              <a:t>Data collection</a:t>
            </a:r>
            <a:endParaRPr lang="en-GB" b="1" dirty="0"/>
          </a:p>
        </p:txBody>
      </p:sp>
      <p:sp>
        <p:nvSpPr>
          <p:cNvPr id="3" name="Content Placeholder 2"/>
          <p:cNvSpPr>
            <a:spLocks noGrp="1"/>
          </p:cNvSpPr>
          <p:nvPr>
            <p:ph idx="1"/>
          </p:nvPr>
        </p:nvSpPr>
        <p:spPr>
          <a:xfrm>
            <a:off x="358775" y="1628800"/>
            <a:ext cx="8137525" cy="5127600"/>
          </a:xfrm>
        </p:spPr>
        <p:txBody>
          <a:bodyPr>
            <a:normAutofit fontScale="92500" lnSpcReduction="20000"/>
          </a:bodyPr>
          <a:lstStyle/>
          <a:p>
            <a:r>
              <a:rPr lang="en-GB" dirty="0"/>
              <a:t>D</a:t>
            </a:r>
            <a:r>
              <a:rPr lang="en-GB" dirty="0" smtClean="0"/>
              <a:t>ata </a:t>
            </a:r>
            <a:r>
              <a:rPr lang="en-GB" dirty="0"/>
              <a:t>sets: </a:t>
            </a:r>
          </a:p>
          <a:p>
            <a:pPr marL="385763" indent="-385763">
              <a:buFont typeface="+mj-lt"/>
              <a:buAutoNum type="arabicPeriod"/>
            </a:pPr>
            <a:r>
              <a:rPr lang="en-GB" dirty="0" smtClean="0">
                <a:solidFill>
                  <a:srgbClr val="FF0000"/>
                </a:solidFill>
              </a:rPr>
              <a:t>Participant/child </a:t>
            </a:r>
            <a:r>
              <a:rPr lang="en-GB" dirty="0">
                <a:solidFill>
                  <a:srgbClr val="FF0000"/>
                </a:solidFill>
              </a:rPr>
              <a:t>generated digital film </a:t>
            </a:r>
            <a:r>
              <a:rPr lang="en-GB" dirty="0" smtClean="0">
                <a:solidFill>
                  <a:srgbClr val="FF0000"/>
                </a:solidFill>
              </a:rPr>
              <a:t>footage of regular interactions (activity settings/child’s social situation)</a:t>
            </a:r>
            <a:r>
              <a:rPr lang="en-GB" dirty="0" smtClean="0"/>
              <a:t>  (x2) using </a:t>
            </a:r>
            <a:r>
              <a:rPr lang="en-GB" dirty="0"/>
              <a:t>digital </a:t>
            </a:r>
            <a:r>
              <a:rPr lang="en-GB" dirty="0" smtClean="0"/>
              <a:t>technologies (</a:t>
            </a:r>
            <a:r>
              <a:rPr lang="en-GB" dirty="0"/>
              <a:t>action camera -Go Pro/ digital video </a:t>
            </a:r>
            <a:r>
              <a:rPr lang="en-GB" dirty="0" err="1"/>
              <a:t>handi</a:t>
            </a:r>
            <a:r>
              <a:rPr lang="en-GB" dirty="0"/>
              <a:t> cam/ pocket video cameras</a:t>
            </a:r>
            <a:r>
              <a:rPr lang="en-GB" dirty="0" smtClean="0"/>
              <a:t>)  </a:t>
            </a:r>
          </a:p>
          <a:p>
            <a:pPr marL="385763" indent="-385763">
              <a:buFont typeface="+mj-lt"/>
              <a:buAutoNum type="arabicPeriod"/>
            </a:pPr>
            <a:r>
              <a:rPr lang="en-GB" dirty="0" smtClean="0"/>
              <a:t>Telephone interviews with fathers – feedback on evolving technical methodological issues</a:t>
            </a:r>
          </a:p>
          <a:p>
            <a:pPr marL="385763" indent="-385763">
              <a:buFont typeface="+mj-lt"/>
              <a:buAutoNum type="arabicPeriod"/>
            </a:pPr>
            <a:r>
              <a:rPr lang="en-GB" dirty="0" smtClean="0"/>
              <a:t>Film </a:t>
            </a:r>
            <a:r>
              <a:rPr lang="en-GB" dirty="0"/>
              <a:t>elicitation interviews with </a:t>
            </a:r>
            <a:r>
              <a:rPr lang="en-GB" dirty="0" smtClean="0"/>
              <a:t>children/fathers </a:t>
            </a:r>
            <a:r>
              <a:rPr lang="en-GB" dirty="0"/>
              <a:t>(2 per family</a:t>
            </a:r>
            <a:r>
              <a:rPr lang="en-GB" dirty="0" smtClean="0"/>
              <a:t>) </a:t>
            </a:r>
          </a:p>
          <a:p>
            <a:pPr marL="385763" indent="-385763">
              <a:buFont typeface="+mj-lt"/>
              <a:buAutoNum type="arabicPeriod"/>
            </a:pPr>
            <a:r>
              <a:rPr lang="en-GB" dirty="0" smtClean="0">
                <a:solidFill>
                  <a:srgbClr val="FF0000"/>
                </a:solidFill>
              </a:rPr>
              <a:t>Researcher generated digital film recordings </a:t>
            </a:r>
            <a:r>
              <a:rPr lang="en-GB" dirty="0" smtClean="0"/>
              <a:t>(2/family) to reflexively examine how children engage with the subject of footage</a:t>
            </a:r>
          </a:p>
          <a:p>
            <a:pPr marL="385763" indent="-385763">
              <a:buFont typeface="+mj-lt"/>
              <a:buAutoNum type="arabicPeriod"/>
            </a:pPr>
            <a:r>
              <a:rPr lang="en-GB" dirty="0" smtClean="0">
                <a:solidFill>
                  <a:srgbClr val="002060"/>
                </a:solidFill>
              </a:rPr>
              <a:t>Face to face interviews with fathers focus on fathers values –</a:t>
            </a:r>
          </a:p>
          <a:p>
            <a:pPr marL="0" indent="0"/>
            <a:r>
              <a:rPr lang="en-GB" dirty="0" smtClean="0"/>
              <a:t>- to pull out and compare how father’s values are informed by wider societal conditions and inform the psychological work at home.   </a:t>
            </a:r>
            <a:endParaRPr lang="en-GB" dirty="0"/>
          </a:p>
          <a:p>
            <a:pPr marL="0" indent="0"/>
            <a:r>
              <a:rPr lang="en-GB" dirty="0" smtClean="0"/>
              <a:t>(1 &amp; 4 used to compare internally - father child interaction and learning opportunities critically)</a:t>
            </a:r>
            <a:endParaRPr lang="en-GB" dirty="0"/>
          </a:p>
        </p:txBody>
      </p:sp>
      <p:sp>
        <p:nvSpPr>
          <p:cNvPr id="4" name="TextBox 3"/>
          <p:cNvSpPr txBox="1"/>
          <p:nvPr/>
        </p:nvSpPr>
        <p:spPr>
          <a:xfrm>
            <a:off x="539552" y="404664"/>
            <a:ext cx="2945037" cy="523220"/>
          </a:xfrm>
          <a:prstGeom prst="rect">
            <a:avLst/>
          </a:prstGeom>
          <a:noFill/>
        </p:spPr>
        <p:txBody>
          <a:bodyPr wrap="none" rtlCol="0">
            <a:spAutoFit/>
          </a:bodyPr>
          <a:lstStyle/>
          <a:p>
            <a:r>
              <a:rPr lang="en-GB" sz="2800" dirty="0" smtClean="0">
                <a:solidFill>
                  <a:schemeClr val="bg1"/>
                </a:solidFill>
              </a:rPr>
              <a:t>Research Design</a:t>
            </a:r>
            <a:endParaRPr lang="en-GB" sz="2800" dirty="0">
              <a:solidFill>
                <a:schemeClr val="bg1"/>
              </a:solidFill>
            </a:endParaRPr>
          </a:p>
        </p:txBody>
      </p:sp>
    </p:spTree>
    <p:extLst>
      <p:ext uri="{BB962C8B-B14F-4D97-AF65-F5344CB8AC3E}">
        <p14:creationId xmlns:p14="http://schemas.microsoft.com/office/powerpoint/2010/main" val="3242786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196752"/>
            <a:ext cx="8244780" cy="5559648"/>
          </a:xfrm>
        </p:spPr>
        <p:txBody>
          <a:bodyPr/>
          <a:lstStyle/>
          <a:p>
            <a:r>
              <a:rPr lang="en-GB" b="1" dirty="0" smtClean="0"/>
              <a:t>	</a:t>
            </a:r>
            <a:endParaRPr lang="en-GB" sz="2800"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616116" y="1412776"/>
            <a:ext cx="2520280" cy="234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1206536" y="4941168"/>
            <a:ext cx="5974398" cy="1479006"/>
          </a:xfrm>
          <a:prstGeom prst="rect">
            <a:avLst/>
          </a:prstGeom>
        </p:spPr>
        <p:txBody>
          <a:bodyPr/>
          <a:lst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sz="2000">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en-GB" sz="2000" kern="0" dirty="0" smtClean="0"/>
              <a:t>Dr Rita Chawla-Duggan </a:t>
            </a:r>
          </a:p>
          <a:p>
            <a:pPr algn="ctr"/>
            <a:r>
              <a:rPr lang="en-GB" sz="2000" kern="0" dirty="0" smtClean="0"/>
              <a:t>Department of Education, University of Bath</a:t>
            </a:r>
          </a:p>
          <a:p>
            <a:pPr algn="ctr"/>
            <a:r>
              <a:rPr lang="en-GB" sz="2000" kern="0" dirty="0" smtClean="0"/>
              <a:t>Friday 15</a:t>
            </a:r>
            <a:r>
              <a:rPr lang="en-GB" sz="2000" kern="0" baseline="30000" dirty="0" smtClean="0"/>
              <a:t>th</a:t>
            </a:r>
            <a:r>
              <a:rPr lang="en-GB" sz="2000" kern="0" dirty="0" smtClean="0"/>
              <a:t> June 2018, </a:t>
            </a:r>
          </a:p>
          <a:p>
            <a:pPr algn="ctr"/>
            <a:r>
              <a:rPr lang="en-GB" sz="2000" kern="0" dirty="0" smtClean="0"/>
              <a:t>University of Surrey </a:t>
            </a:r>
          </a:p>
          <a:p>
            <a:endParaRPr lang="en-GB" kern="0" dirty="0"/>
          </a:p>
        </p:txBody>
      </p:sp>
      <p:sp>
        <p:nvSpPr>
          <p:cNvPr id="6" name="TextBox 5"/>
          <p:cNvSpPr txBox="1"/>
          <p:nvPr/>
        </p:nvSpPr>
        <p:spPr>
          <a:xfrm>
            <a:off x="71121" y="1196752"/>
            <a:ext cx="8245227" cy="2554545"/>
          </a:xfrm>
          <a:prstGeom prst="rect">
            <a:avLst/>
          </a:prstGeom>
          <a:noFill/>
        </p:spPr>
        <p:txBody>
          <a:bodyPr wrap="square" rtlCol="0">
            <a:spAutoFit/>
          </a:bodyPr>
          <a:lstStyle/>
          <a:p>
            <a:r>
              <a:rPr lang="en-GB" sz="3200" b="1" dirty="0"/>
              <a:t>Using Visual Technologies </a:t>
            </a:r>
            <a:endParaRPr lang="en-GB" sz="3200" b="1" dirty="0" smtClean="0"/>
          </a:p>
          <a:p>
            <a:r>
              <a:rPr lang="en-GB" sz="3200" b="1" dirty="0" smtClean="0"/>
              <a:t>in </a:t>
            </a:r>
            <a:r>
              <a:rPr lang="en-GB" sz="3200" b="1" dirty="0"/>
              <a:t>Comparative </a:t>
            </a:r>
            <a:r>
              <a:rPr lang="en-GB" sz="3200" b="1" dirty="0" smtClean="0"/>
              <a:t>Studies</a:t>
            </a:r>
            <a:r>
              <a:rPr lang="en-GB" sz="3200" b="1" dirty="0"/>
              <a:t>: </a:t>
            </a:r>
          </a:p>
          <a:p>
            <a:r>
              <a:rPr lang="en-GB" sz="3200" b="1" dirty="0"/>
              <a:t>Researching Young </a:t>
            </a:r>
          </a:p>
          <a:p>
            <a:r>
              <a:rPr lang="en-GB" sz="3200" b="1" dirty="0"/>
              <a:t>Children's Perspectives on </a:t>
            </a:r>
          </a:p>
          <a:p>
            <a:r>
              <a:rPr lang="en-GB" sz="3200" b="1" dirty="0"/>
              <a:t>Fathers</a:t>
            </a:r>
          </a:p>
        </p:txBody>
      </p:sp>
    </p:spTree>
    <p:extLst>
      <p:ext uri="{BB962C8B-B14F-4D97-AF65-F5344CB8AC3E}">
        <p14:creationId xmlns:p14="http://schemas.microsoft.com/office/powerpoint/2010/main" val="770185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79513" y="2060848"/>
            <a:ext cx="8316788" cy="4695552"/>
          </a:xfrm>
        </p:spPr>
        <p:txBody>
          <a:bodyPr/>
          <a:lstStyle/>
          <a:p>
            <a:pPr algn="ctr"/>
            <a:r>
              <a:rPr lang="en-GB" sz="2800" b="1" dirty="0" smtClean="0"/>
              <a:t>ISSUES AND PROBLEMS OF USING VISUAL TECHNOLOGY IN CROSS CULTURAL CASE STUDY  </a:t>
            </a:r>
            <a:endParaRPr lang="en-GB" sz="2800" b="1" dirty="0"/>
          </a:p>
        </p:txBody>
      </p:sp>
    </p:spTree>
    <p:extLst>
      <p:ext uri="{BB962C8B-B14F-4D97-AF65-F5344CB8AC3E}">
        <p14:creationId xmlns:p14="http://schemas.microsoft.com/office/powerpoint/2010/main" val="292498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Within case</a:t>
            </a:r>
            <a:endParaRPr lang="en-GB" dirty="0"/>
          </a:p>
        </p:txBody>
      </p:sp>
      <p:sp>
        <p:nvSpPr>
          <p:cNvPr id="3" name="Content Placeholder 2"/>
          <p:cNvSpPr>
            <a:spLocks noGrp="1"/>
          </p:cNvSpPr>
          <p:nvPr>
            <p:ph idx="1"/>
          </p:nvPr>
        </p:nvSpPr>
        <p:spPr/>
        <p:txBody>
          <a:bodyPr/>
          <a:lstStyle/>
          <a:p>
            <a:pPr algn="ctr"/>
            <a:r>
              <a:rPr lang="en-GB" sz="3200" dirty="0"/>
              <a:t>Visual analysis with young children and comparisons to ensure </a:t>
            </a:r>
            <a:r>
              <a:rPr lang="en-GB" sz="3200" dirty="0" smtClean="0"/>
              <a:t>validity</a:t>
            </a:r>
          </a:p>
          <a:p>
            <a:pPr algn="ctr"/>
            <a:endParaRPr lang="en-GB" sz="3200" dirty="0"/>
          </a:p>
          <a:p>
            <a:pPr marL="457200" indent="-457200">
              <a:buFont typeface="Wingdings" panose="05000000000000000000" pitchFamily="2" charset="2"/>
              <a:buChar char="Ø"/>
            </a:pPr>
            <a:r>
              <a:rPr lang="en-GB" sz="3200" dirty="0"/>
              <a:t>Activity settings and the child’s perspective in relation to social situation (conditions for development): a prerequisite for  examining different kinds of instructional relationship</a:t>
            </a:r>
          </a:p>
          <a:p>
            <a:endParaRPr lang="en-GB" dirty="0"/>
          </a:p>
        </p:txBody>
      </p:sp>
    </p:spTree>
    <p:extLst>
      <p:ext uri="{BB962C8B-B14F-4D97-AF65-F5344CB8AC3E}">
        <p14:creationId xmlns:p14="http://schemas.microsoft.com/office/powerpoint/2010/main" val="551708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58888"/>
            <a:ext cx="8281293" cy="971550"/>
          </a:xfrm>
        </p:spPr>
        <p:txBody>
          <a:bodyPr/>
          <a:lstStyle/>
          <a:p>
            <a:r>
              <a:rPr lang="en-GB" dirty="0"/>
              <a:t>C</a:t>
            </a:r>
            <a:r>
              <a:rPr lang="en-GB" dirty="0" smtClean="0"/>
              <a:t>omparing conditions for development for different activity settings </a:t>
            </a:r>
            <a:endParaRPr lang="en-GB" dirty="0"/>
          </a:p>
        </p:txBody>
      </p:sp>
      <p:sp>
        <p:nvSpPr>
          <p:cNvPr id="3" name="Content Placeholder 2"/>
          <p:cNvSpPr>
            <a:spLocks noGrp="1"/>
          </p:cNvSpPr>
          <p:nvPr>
            <p:ph idx="1"/>
          </p:nvPr>
        </p:nvSpPr>
        <p:spPr/>
        <p:txBody>
          <a:bodyPr/>
          <a:lstStyle/>
          <a:p>
            <a:pPr lvl="0" eaLnBrk="0" hangingPunct="0"/>
            <a:r>
              <a:rPr lang="en-GB" i="1" dirty="0" smtClean="0"/>
              <a:t>What activity settings between father and child dominate the institutional practices of each family?</a:t>
            </a:r>
            <a:endParaRPr lang="en-GB" dirty="0" smtClean="0"/>
          </a:p>
          <a:p>
            <a:pPr lvl="0" eaLnBrk="0" hangingPunct="0"/>
            <a:r>
              <a:rPr lang="en-GB" i="1" dirty="0" smtClean="0"/>
              <a:t>What </a:t>
            </a:r>
            <a:r>
              <a:rPr lang="en-GB" i="1" dirty="0"/>
              <a:t>does the father expect from his child in these practices? </a:t>
            </a:r>
            <a:endParaRPr lang="en-GB" dirty="0"/>
          </a:p>
          <a:p>
            <a:pPr lvl="0" eaLnBrk="0" hangingPunct="0"/>
            <a:r>
              <a:rPr lang="en-GB" i="1" dirty="0"/>
              <a:t>How does the child act in the activity settings between father and child?</a:t>
            </a:r>
            <a:endParaRPr lang="en-GB" dirty="0"/>
          </a:p>
          <a:p>
            <a:pPr lvl="0" eaLnBrk="0" hangingPunct="0"/>
            <a:r>
              <a:rPr lang="en-GB" i="1" dirty="0"/>
              <a:t>What kinds of conflicts occur between different demands of father and child?</a:t>
            </a:r>
            <a:r>
              <a:rPr lang="en-GB" dirty="0"/>
              <a:t>						</a:t>
            </a:r>
            <a:r>
              <a:rPr lang="en-GB" dirty="0" smtClean="0"/>
              <a:t>                  (</a:t>
            </a:r>
            <a:r>
              <a:rPr lang="en-GB" dirty="0"/>
              <a:t>Adapted from </a:t>
            </a:r>
            <a:r>
              <a:rPr lang="en-GB" dirty="0" err="1"/>
              <a:t>Hedegaard</a:t>
            </a:r>
            <a:r>
              <a:rPr lang="en-GB" dirty="0"/>
              <a:t>, 2008, p.17)</a:t>
            </a:r>
          </a:p>
          <a:p>
            <a:endParaRPr lang="en-GB" dirty="0"/>
          </a:p>
        </p:txBody>
      </p:sp>
    </p:spTree>
    <p:extLst>
      <p:ext uri="{BB962C8B-B14F-4D97-AF65-F5344CB8AC3E}">
        <p14:creationId xmlns:p14="http://schemas.microsoft.com/office/powerpoint/2010/main" val="3262484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1052736"/>
            <a:ext cx="8137525" cy="936104"/>
          </a:xfrm>
        </p:spPr>
        <p:txBody>
          <a:bodyPr/>
          <a:lstStyle/>
          <a:p>
            <a:r>
              <a:rPr lang="en-GB" dirty="0" smtClean="0"/>
              <a:t>Participant-child </a:t>
            </a:r>
            <a:r>
              <a:rPr lang="en-GB" dirty="0"/>
              <a:t>generated footage - activity settings</a:t>
            </a:r>
            <a:br>
              <a:rPr lang="en-GB" dirty="0"/>
            </a:br>
            <a:endParaRPr lang="en-GB" dirty="0"/>
          </a:p>
        </p:txBody>
      </p:sp>
      <p:sp>
        <p:nvSpPr>
          <p:cNvPr id="6" name="TextBox 5"/>
          <p:cNvSpPr txBox="1"/>
          <p:nvPr/>
        </p:nvSpPr>
        <p:spPr>
          <a:xfrm>
            <a:off x="358774" y="2348880"/>
            <a:ext cx="1872208" cy="369332"/>
          </a:xfrm>
          <a:prstGeom prst="rect">
            <a:avLst/>
          </a:prstGeom>
          <a:noFill/>
        </p:spPr>
        <p:txBody>
          <a:bodyPr wrap="square" rtlCol="0">
            <a:spAutoFit/>
          </a:bodyPr>
          <a:lstStyle/>
          <a:p>
            <a:r>
              <a:rPr lang="en-GB"/>
              <a:t>Eating together</a:t>
            </a:r>
            <a:endParaRPr lang="en-GB" dirty="0"/>
          </a:p>
        </p:txBody>
      </p:sp>
      <p:sp>
        <p:nvSpPr>
          <p:cNvPr id="8" name="TextBox 7"/>
          <p:cNvSpPr txBox="1"/>
          <p:nvPr/>
        </p:nvSpPr>
        <p:spPr>
          <a:xfrm>
            <a:off x="5796136" y="2413337"/>
            <a:ext cx="2232248" cy="646331"/>
          </a:xfrm>
          <a:prstGeom prst="rect">
            <a:avLst/>
          </a:prstGeom>
          <a:noFill/>
        </p:spPr>
        <p:txBody>
          <a:bodyPr wrap="square" rtlCol="0">
            <a:spAutoFit/>
          </a:bodyPr>
          <a:lstStyle/>
          <a:p>
            <a:r>
              <a:rPr lang="en-GB" dirty="0"/>
              <a:t>Playing games </a:t>
            </a:r>
          </a:p>
          <a:p>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28" y="3475297"/>
            <a:ext cx="2278250" cy="1304014"/>
          </a:xfrm>
          <a:prstGeom prst="rect">
            <a:avLst/>
          </a:prstGeom>
        </p:spPr>
      </p:pic>
      <p:sp>
        <p:nvSpPr>
          <p:cNvPr id="7" name="Rectangle 6"/>
          <p:cNvSpPr/>
          <p:nvPr/>
        </p:nvSpPr>
        <p:spPr>
          <a:xfrm>
            <a:off x="611560" y="461960"/>
            <a:ext cx="4698722" cy="523220"/>
          </a:xfrm>
          <a:prstGeom prst="rect">
            <a:avLst/>
          </a:prstGeom>
        </p:spPr>
        <p:txBody>
          <a:bodyPr wrap="none">
            <a:spAutoFit/>
          </a:bodyPr>
          <a:lstStyle/>
          <a:p>
            <a:r>
              <a:rPr lang="en-US" sz="2800" dirty="0" smtClean="0">
                <a:solidFill>
                  <a:schemeClr val="bg1"/>
                </a:solidFill>
                <a:cs typeface="Arial" panose="020B0604020202020204" pitchFamily="34" charset="0"/>
              </a:rPr>
              <a:t>Examples of activity settings</a:t>
            </a:r>
            <a:endParaRPr lang="en-GB" sz="2800"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505" y="4941168"/>
            <a:ext cx="2349361" cy="135710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034" y="4979396"/>
            <a:ext cx="2370192" cy="128372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3506451"/>
            <a:ext cx="2232248" cy="128703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5505" y="3475296"/>
            <a:ext cx="2224777" cy="131819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5505" y="1988839"/>
            <a:ext cx="2133934" cy="129052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6596" y="4914617"/>
            <a:ext cx="2221787" cy="1383658"/>
          </a:xfrm>
          <a:prstGeom prst="rect">
            <a:avLst/>
          </a:prstGeom>
        </p:spPr>
      </p:pic>
    </p:spTree>
    <p:extLst>
      <p:ext uri="{BB962C8B-B14F-4D97-AF65-F5344CB8AC3E}">
        <p14:creationId xmlns:p14="http://schemas.microsoft.com/office/powerpoint/2010/main" val="2719821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1052736"/>
            <a:ext cx="8137525" cy="936104"/>
          </a:xfrm>
        </p:spPr>
        <p:txBody>
          <a:bodyPr/>
          <a:lstStyle/>
          <a:p>
            <a:r>
              <a:rPr lang="en-GB" dirty="0"/>
              <a:t>Participant generated footage - activity settings</a:t>
            </a:r>
            <a:br>
              <a:rPr lang="en-GB" dirty="0"/>
            </a:br>
            <a:endParaRPr lang="en-GB" dirty="0"/>
          </a:p>
        </p:txBody>
      </p:sp>
      <p:sp>
        <p:nvSpPr>
          <p:cNvPr id="6" name="TextBox 5"/>
          <p:cNvSpPr txBox="1"/>
          <p:nvPr/>
        </p:nvSpPr>
        <p:spPr>
          <a:xfrm>
            <a:off x="358774" y="2348880"/>
            <a:ext cx="1872208" cy="369332"/>
          </a:xfrm>
          <a:prstGeom prst="rect">
            <a:avLst/>
          </a:prstGeom>
          <a:noFill/>
        </p:spPr>
        <p:txBody>
          <a:bodyPr wrap="square" rtlCol="0">
            <a:spAutoFit/>
          </a:bodyPr>
          <a:lstStyle/>
          <a:p>
            <a:r>
              <a:rPr lang="en-GB" dirty="0" smtClean="0"/>
              <a:t>Bedtime stories</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113734"/>
            <a:ext cx="2160240" cy="1251370"/>
          </a:xfrm>
          <a:prstGeom prst="rect">
            <a:avLst/>
          </a:prstGeom>
        </p:spPr>
      </p:pic>
      <p:sp>
        <p:nvSpPr>
          <p:cNvPr id="4" name="TextBox 3"/>
          <p:cNvSpPr txBox="1"/>
          <p:nvPr/>
        </p:nvSpPr>
        <p:spPr>
          <a:xfrm>
            <a:off x="4572000" y="2348880"/>
            <a:ext cx="1749197" cy="369332"/>
          </a:xfrm>
          <a:prstGeom prst="rect">
            <a:avLst/>
          </a:prstGeom>
          <a:noFill/>
        </p:spPr>
        <p:txBody>
          <a:bodyPr wrap="none" rtlCol="0">
            <a:spAutoFit/>
          </a:bodyPr>
          <a:lstStyle/>
          <a:p>
            <a:r>
              <a:rPr lang="en-GB" dirty="0" smtClean="0"/>
              <a:t>Being cared for</a:t>
            </a:r>
            <a:endParaRPr lang="en-GB"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7011" y="4802148"/>
            <a:ext cx="2207397" cy="150172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1479" y="3143115"/>
            <a:ext cx="2234780" cy="1263637"/>
          </a:xfrm>
          <a:prstGeom prst="rect">
            <a:avLst/>
          </a:prstGeom>
        </p:spPr>
      </p:pic>
      <p:sp>
        <p:nvSpPr>
          <p:cNvPr id="11" name="Rectangle 10"/>
          <p:cNvSpPr/>
          <p:nvPr/>
        </p:nvSpPr>
        <p:spPr>
          <a:xfrm>
            <a:off x="611560" y="461960"/>
            <a:ext cx="4698722" cy="523220"/>
          </a:xfrm>
          <a:prstGeom prst="rect">
            <a:avLst/>
          </a:prstGeom>
        </p:spPr>
        <p:txBody>
          <a:bodyPr wrap="none">
            <a:spAutoFit/>
          </a:bodyPr>
          <a:lstStyle/>
          <a:p>
            <a:r>
              <a:rPr lang="en-US" sz="2800">
                <a:solidFill>
                  <a:schemeClr val="bg1"/>
                </a:solidFill>
                <a:cs typeface="Arial" panose="020B0604020202020204" pitchFamily="34" charset="0"/>
              </a:rPr>
              <a:t>Examples of activity settings</a:t>
            </a:r>
            <a:endParaRPr lang="en-GB" sz="2800" dirty="0">
              <a:solidFill>
                <a:schemeClr val="bg1"/>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775" y="4760625"/>
            <a:ext cx="2269010" cy="151443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8560" y="3078252"/>
            <a:ext cx="2145848" cy="136385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5277" y="4758976"/>
            <a:ext cx="2230982" cy="1516084"/>
          </a:xfrm>
          <a:prstGeom prst="rect">
            <a:avLst/>
          </a:prstGeom>
        </p:spPr>
      </p:pic>
    </p:spTree>
    <p:extLst>
      <p:ext uri="{BB962C8B-B14F-4D97-AF65-F5344CB8AC3E}">
        <p14:creationId xmlns:p14="http://schemas.microsoft.com/office/powerpoint/2010/main" val="3123597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18" y="476672"/>
            <a:ext cx="8174038" cy="576262"/>
          </a:xfrm>
        </p:spPr>
        <p:txBody>
          <a:bodyPr/>
          <a:lstStyle/>
          <a:p>
            <a:r>
              <a:rPr lang="en-GB" dirty="0">
                <a:solidFill>
                  <a:schemeClr val="bg1"/>
                </a:solidFill>
              </a:rPr>
              <a:t>England: </a:t>
            </a:r>
            <a:r>
              <a:rPr lang="en-GB" dirty="0" smtClean="0">
                <a:solidFill>
                  <a:schemeClr val="bg1"/>
                </a:solidFill>
              </a:rPr>
              <a:t>institutional level</a:t>
            </a:r>
            <a:endParaRPr lang="en-GB"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3989498"/>
              </p:ext>
            </p:extLst>
          </p:nvPr>
        </p:nvGraphicFramePr>
        <p:xfrm>
          <a:off x="126317" y="1340769"/>
          <a:ext cx="8246336" cy="5547348"/>
        </p:xfrm>
        <a:graphic>
          <a:graphicData uri="http://schemas.openxmlformats.org/drawingml/2006/table">
            <a:tbl>
              <a:tblPr firstRow="1" firstCol="1" bandRow="1">
                <a:tableStyleId>{5C22544A-7EE6-4342-B048-85BDC9FD1C3A}</a:tableStyleId>
              </a:tblPr>
              <a:tblGrid>
                <a:gridCol w="2061584">
                  <a:extLst>
                    <a:ext uri="{9D8B030D-6E8A-4147-A177-3AD203B41FA5}">
                      <a16:colId xmlns:a16="http://schemas.microsoft.com/office/drawing/2014/main" val="4206997550"/>
                    </a:ext>
                  </a:extLst>
                </a:gridCol>
                <a:gridCol w="2061584">
                  <a:extLst>
                    <a:ext uri="{9D8B030D-6E8A-4147-A177-3AD203B41FA5}">
                      <a16:colId xmlns:a16="http://schemas.microsoft.com/office/drawing/2014/main" val="1334273794"/>
                    </a:ext>
                  </a:extLst>
                </a:gridCol>
                <a:gridCol w="2061584">
                  <a:extLst>
                    <a:ext uri="{9D8B030D-6E8A-4147-A177-3AD203B41FA5}">
                      <a16:colId xmlns:a16="http://schemas.microsoft.com/office/drawing/2014/main" val="2044068438"/>
                    </a:ext>
                  </a:extLst>
                </a:gridCol>
                <a:gridCol w="2061584">
                  <a:extLst>
                    <a:ext uri="{9D8B030D-6E8A-4147-A177-3AD203B41FA5}">
                      <a16:colId xmlns:a16="http://schemas.microsoft.com/office/drawing/2014/main" val="2705627527"/>
                    </a:ext>
                  </a:extLst>
                </a:gridCol>
              </a:tblGrid>
              <a:tr h="204297">
                <a:tc rowSpan="2">
                  <a:txBody>
                    <a:bodyPr/>
                    <a:lstStyle/>
                    <a:p>
                      <a:pPr algn="ctr">
                        <a:lnSpc>
                          <a:spcPct val="107000"/>
                        </a:lnSpc>
                        <a:spcAft>
                          <a:spcPts val="0"/>
                        </a:spcAft>
                      </a:pPr>
                      <a:r>
                        <a:rPr lang="en-GB" sz="1100" dirty="0">
                          <a:solidFill>
                            <a:schemeClr val="tx2"/>
                          </a:solidFill>
                          <a:effectLst/>
                        </a:rPr>
                        <a:t> </a:t>
                      </a:r>
                    </a:p>
                    <a:p>
                      <a:pPr algn="ctr">
                        <a:lnSpc>
                          <a:spcPct val="107000"/>
                        </a:lnSpc>
                        <a:spcAft>
                          <a:spcPts val="0"/>
                        </a:spcAft>
                      </a:pPr>
                      <a:r>
                        <a:rPr lang="en-GB" sz="1100" dirty="0">
                          <a:solidFill>
                            <a:schemeClr val="tx2"/>
                          </a:solidFill>
                          <a:effectLst/>
                        </a:rPr>
                        <a:t>Regulatory context </a:t>
                      </a:r>
                      <a:endParaRPr lang="en-GB"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gridSpan="3">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00890993"/>
                  </a:ext>
                </a:extLst>
              </a:tr>
              <a:tr h="206182">
                <a:tc vMerge="1">
                  <a:txBody>
                    <a:bodyPr/>
                    <a:lstStyle/>
                    <a:p>
                      <a:endParaRPr lang="en-GB"/>
                    </a:p>
                  </a:txBody>
                  <a:tcPr/>
                </a:tc>
                <a:tc>
                  <a:txBody>
                    <a:bodyPr/>
                    <a:lstStyle/>
                    <a:p>
                      <a:pPr algn="ctr">
                        <a:lnSpc>
                          <a:spcPct val="107000"/>
                        </a:lnSpc>
                        <a:spcAft>
                          <a:spcPts val="0"/>
                        </a:spcAft>
                      </a:pPr>
                      <a:r>
                        <a:rPr lang="en-GB" sz="1100">
                          <a:effectLst/>
                        </a:rPr>
                        <a:t>Family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gn="ctr">
                        <a:lnSpc>
                          <a:spcPct val="107000"/>
                        </a:lnSpc>
                        <a:spcAft>
                          <a:spcPts val="0"/>
                        </a:spcAft>
                      </a:pPr>
                      <a:r>
                        <a:rPr lang="en-GB" sz="1100">
                          <a:effectLst/>
                        </a:rPr>
                        <a:t>Family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gn="ctr">
                        <a:lnSpc>
                          <a:spcPct val="107000"/>
                        </a:lnSpc>
                        <a:spcAft>
                          <a:spcPts val="0"/>
                        </a:spcAft>
                      </a:pPr>
                      <a:r>
                        <a:rPr lang="en-GB" sz="1100">
                          <a:effectLst/>
                        </a:rPr>
                        <a:t>Family 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1361039253"/>
                  </a:ext>
                </a:extLst>
              </a:tr>
              <a:tr h="410480">
                <a:tc>
                  <a:txBody>
                    <a:bodyPr/>
                    <a:lstStyle/>
                    <a:p>
                      <a:pPr marL="71755" marR="71755" algn="ctr">
                        <a:lnSpc>
                          <a:spcPct val="107000"/>
                        </a:lnSpc>
                        <a:spcAft>
                          <a:spcPts val="0"/>
                        </a:spcAft>
                      </a:pPr>
                      <a:r>
                        <a:rPr lang="en-GB" sz="1100" dirty="0">
                          <a:solidFill>
                            <a:schemeClr val="tx2"/>
                          </a:solidFill>
                          <a:effectLst/>
                        </a:rPr>
                        <a:t> </a:t>
                      </a:r>
                      <a:endParaRPr lang="en-GB"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vert="vert270"/>
                </a:tc>
                <a:tc>
                  <a:txBody>
                    <a:bodyPr/>
                    <a:lstStyle/>
                    <a:p>
                      <a:pPr>
                        <a:lnSpc>
                          <a:spcPct val="107000"/>
                        </a:lnSpc>
                        <a:spcAft>
                          <a:spcPts val="0"/>
                        </a:spcAft>
                      </a:pPr>
                      <a:r>
                        <a:rPr lang="en-GB" sz="1100">
                          <a:effectLst/>
                        </a:rPr>
                        <a:t>Mealtimes- eating and talking together with family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Mealtimes- eating and talking together with family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Mealtimes- eating and talking together with family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2176910912"/>
                  </a:ext>
                </a:extLst>
              </a:tr>
              <a:tr h="621012">
                <a:tc rowSpan="5">
                  <a:txBody>
                    <a:bodyPr/>
                    <a:lstStyle/>
                    <a:p>
                      <a:pPr marL="71755" marR="71755" algn="ctr">
                        <a:lnSpc>
                          <a:spcPct val="107000"/>
                        </a:lnSpc>
                        <a:spcAft>
                          <a:spcPts val="0"/>
                        </a:spcAft>
                      </a:pPr>
                      <a:r>
                        <a:rPr lang="en-GB" sz="1100" dirty="0">
                          <a:solidFill>
                            <a:schemeClr val="tx2"/>
                          </a:solidFill>
                          <a:effectLst/>
                        </a:rPr>
                        <a:t>Strong regulatory context</a:t>
                      </a:r>
                      <a:endParaRPr lang="en-GB"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vert="vert270"/>
                </a:tc>
                <a:tc>
                  <a:txBody>
                    <a:bodyPr/>
                    <a:lstStyle/>
                    <a:p>
                      <a:pPr>
                        <a:lnSpc>
                          <a:spcPct val="107000"/>
                        </a:lnSpc>
                        <a:spcAft>
                          <a:spcPts val="0"/>
                        </a:spcAft>
                      </a:pPr>
                      <a:r>
                        <a:rPr lang="en-GB" sz="1100" dirty="0">
                          <a:effectLst/>
                        </a:rPr>
                        <a:t>Doing homework at mealtimes (</a:t>
                      </a:r>
                      <a:r>
                        <a:rPr lang="en-GB" sz="1100" dirty="0" err="1">
                          <a:effectLst/>
                        </a:rPr>
                        <a:t>esp</a:t>
                      </a:r>
                      <a:r>
                        <a:rPr lang="en-GB" sz="1100" dirty="0">
                          <a:effectLst/>
                        </a:rPr>
                        <a:t> breakfast)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Doing homework at mealtimes (esp breakfast)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Doing homework at  mealtimes (eg Saturday lunch or supper)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1958890048"/>
                  </a:ext>
                </a:extLst>
              </a:tr>
              <a:tr h="204297">
                <a:tc vMerge="1">
                  <a:txBody>
                    <a:bodyPr/>
                    <a:lstStyle/>
                    <a:p>
                      <a:endParaRPr lang="en-GB"/>
                    </a:p>
                  </a:txBody>
                  <a:tcPr/>
                </a:tc>
                <a:tc>
                  <a:txBody>
                    <a:bodyPr/>
                    <a:lstStyle/>
                    <a:p>
                      <a:pPr>
                        <a:lnSpc>
                          <a:spcPct val="107000"/>
                        </a:lnSpc>
                        <a:spcAft>
                          <a:spcPts val="0"/>
                        </a:spcAft>
                      </a:pPr>
                      <a:r>
                        <a:rPr lang="en-GB" sz="1100">
                          <a:effectLst/>
                        </a:rPr>
                        <a:t>Doing homework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658093289"/>
                  </a:ext>
                </a:extLst>
              </a:tr>
              <a:tr h="621012">
                <a:tc vMerge="1">
                  <a:txBody>
                    <a:bodyPr/>
                    <a:lstStyle/>
                    <a:p>
                      <a:endParaRPr lang="en-GB"/>
                    </a:p>
                  </a:txBody>
                  <a:tcPr/>
                </a:tc>
                <a:tc>
                  <a:txBody>
                    <a:bodyPr/>
                    <a:lstStyle/>
                    <a:p>
                      <a:pPr>
                        <a:lnSpc>
                          <a:spcPct val="107000"/>
                        </a:lnSpc>
                        <a:spcAft>
                          <a:spcPts val="0"/>
                        </a:spcAft>
                      </a:pPr>
                      <a:r>
                        <a:rPr lang="en-GB" sz="1100">
                          <a:effectLst/>
                        </a:rPr>
                        <a:t>Going to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Going to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Being together as  1:1 relationship - Relationships with dad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19537579"/>
                  </a:ext>
                </a:extLst>
              </a:tr>
              <a:tr h="410480">
                <a:tc vMerge="1">
                  <a:txBody>
                    <a:bodyPr/>
                    <a:lstStyle/>
                    <a:p>
                      <a:endParaRPr lang="en-GB"/>
                    </a:p>
                  </a:txBody>
                  <a:tcPr/>
                </a:tc>
                <a:tc>
                  <a:txBody>
                    <a:bodyPr/>
                    <a:lstStyle/>
                    <a:p>
                      <a:pPr>
                        <a:lnSpc>
                          <a:spcPct val="107000"/>
                        </a:lnSpc>
                        <a:spcAft>
                          <a:spcPts val="0"/>
                        </a:spcAft>
                      </a:pPr>
                      <a:r>
                        <a:rPr lang="en-GB" sz="1100" dirty="0">
                          <a:effectLst/>
                        </a:rPr>
                        <a:t>Preparing for bed :personal hygiene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Preparing for bed :personal hygiene; bedtime stories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Preparing for bed: bedtime stories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1102771670"/>
                  </a:ext>
                </a:extLst>
              </a:tr>
              <a:tr h="204297">
                <a:tc vMerge="1">
                  <a:txBody>
                    <a:bodyPr/>
                    <a:lstStyle/>
                    <a:p>
                      <a:endParaRPr lang="en-GB"/>
                    </a:p>
                  </a:txBody>
                  <a:tcPr/>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Doing Technology with dad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681821218"/>
                  </a:ext>
                </a:extLst>
              </a:tr>
              <a:tr h="204297">
                <a:tc>
                  <a:txBody>
                    <a:bodyPr/>
                    <a:lstStyle/>
                    <a:p>
                      <a:pPr algn="ctr">
                        <a:lnSpc>
                          <a:spcPct val="107000"/>
                        </a:lnSpc>
                        <a:spcAft>
                          <a:spcPts val="0"/>
                        </a:spcAft>
                      </a:pPr>
                      <a:r>
                        <a:rPr lang="en-GB" sz="1100" dirty="0">
                          <a:solidFill>
                            <a:schemeClr val="tx2"/>
                          </a:solidFill>
                          <a:effectLst/>
                        </a:rPr>
                        <a:t> </a:t>
                      </a:r>
                      <a:endParaRPr lang="en-GB"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gn="ct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4208036681"/>
                  </a:ext>
                </a:extLst>
              </a:tr>
              <a:tr h="204297">
                <a:tc rowSpan="7">
                  <a:txBody>
                    <a:bodyPr/>
                    <a:lstStyle/>
                    <a:p>
                      <a:pPr marL="71755" marR="71755" algn="ctr">
                        <a:lnSpc>
                          <a:spcPct val="107000"/>
                        </a:lnSpc>
                        <a:spcAft>
                          <a:spcPts val="0"/>
                        </a:spcAft>
                      </a:pPr>
                      <a:r>
                        <a:rPr lang="en-GB" sz="1100" dirty="0">
                          <a:solidFill>
                            <a:schemeClr val="tx2"/>
                          </a:solidFill>
                          <a:effectLst/>
                        </a:rPr>
                        <a:t>Weak regulatory context</a:t>
                      </a:r>
                      <a:endParaRPr lang="en-GB"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vert="vert270"/>
                </a:tc>
                <a:tc>
                  <a:txBody>
                    <a:bodyPr/>
                    <a:lstStyle/>
                    <a:p>
                      <a:pPr>
                        <a:lnSpc>
                          <a:spcPct val="107000"/>
                        </a:lnSpc>
                        <a:spcAft>
                          <a:spcPts val="0"/>
                        </a:spcAft>
                      </a:pPr>
                      <a:r>
                        <a:rPr lang="en-GB" sz="1100">
                          <a:effectLst/>
                        </a:rPr>
                        <a:t>Having lunch with little one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Being together at mealtimes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711131399"/>
                  </a:ext>
                </a:extLst>
              </a:tr>
              <a:tr h="410480">
                <a:tc vMerge="1">
                  <a:txBody>
                    <a:bodyPr/>
                    <a:lstStyle/>
                    <a:p>
                      <a:endParaRPr lang="en-GB"/>
                    </a:p>
                  </a:txBody>
                  <a:tcPr/>
                </a:tc>
                <a:tc>
                  <a:txBody>
                    <a:bodyPr/>
                    <a:lstStyle/>
                    <a:p>
                      <a:pPr>
                        <a:lnSpc>
                          <a:spcPct val="107000"/>
                        </a:lnSpc>
                        <a:spcAft>
                          <a:spcPts val="0"/>
                        </a:spcAft>
                      </a:pPr>
                      <a:r>
                        <a:rPr lang="en-GB" sz="1100">
                          <a:effectLst/>
                        </a:rPr>
                        <a:t>Playing games/technology with dad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Discussing ideas (using technology)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Doing Technology with dad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2556824024"/>
                  </a:ext>
                </a:extLst>
              </a:tr>
              <a:tr h="410480">
                <a:tc vMerge="1">
                  <a:txBody>
                    <a:bodyPr/>
                    <a:lstStyle/>
                    <a:p>
                      <a:endParaRPr lang="en-GB"/>
                    </a:p>
                  </a:txBody>
                  <a:tcPr/>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dirty="0">
                          <a:effectLst/>
                        </a:rPr>
                        <a:t>Being together as 1: 1 relationship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2353131618"/>
                  </a:ext>
                </a:extLst>
              </a:tr>
              <a:tr h="410480">
                <a:tc vMerge="1">
                  <a:txBody>
                    <a:bodyPr/>
                    <a:lstStyle/>
                    <a:p>
                      <a:endParaRPr lang="en-GB"/>
                    </a:p>
                  </a:txBody>
                  <a:tcPr/>
                </a:tc>
                <a:tc>
                  <a:txBody>
                    <a:bodyPr/>
                    <a:lstStyle/>
                    <a:p>
                      <a:pPr>
                        <a:lnSpc>
                          <a:spcPct val="107000"/>
                        </a:lnSpc>
                        <a:spcAft>
                          <a:spcPts val="0"/>
                        </a:spcAft>
                      </a:pPr>
                      <a:r>
                        <a:rPr lang="en-GB" sz="1100">
                          <a:effectLst/>
                        </a:rPr>
                        <a:t>Walking the dog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Working on a school project - family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2306336326"/>
                  </a:ext>
                </a:extLst>
              </a:tr>
              <a:tr h="204297">
                <a:tc vMerge="1">
                  <a:txBody>
                    <a:bodyPr/>
                    <a:lstStyle/>
                    <a:p>
                      <a:endParaRPr lang="en-GB"/>
                    </a:p>
                  </a:txBody>
                  <a:tcPr/>
                </a:tc>
                <a:tc>
                  <a:txBody>
                    <a:bodyPr/>
                    <a:lstStyle/>
                    <a:p>
                      <a:pPr>
                        <a:lnSpc>
                          <a:spcPct val="107000"/>
                        </a:lnSpc>
                        <a:spcAft>
                          <a:spcPts val="0"/>
                        </a:spcAft>
                      </a:pPr>
                      <a:r>
                        <a:rPr lang="en-GB" sz="1100">
                          <a:effectLst/>
                        </a:rPr>
                        <a:t>Cooking together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Playing games as a family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Playing with dad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4188096735"/>
                  </a:ext>
                </a:extLst>
              </a:tr>
              <a:tr h="410480">
                <a:tc vMerge="1">
                  <a:txBody>
                    <a:bodyPr/>
                    <a:lstStyle/>
                    <a:p>
                      <a:endParaRPr lang="en-GB"/>
                    </a:p>
                  </a:txBody>
                  <a:tcPr/>
                </a:tc>
                <a:tc>
                  <a:txBody>
                    <a:bodyPr/>
                    <a:lstStyle/>
                    <a:p>
                      <a:pPr>
                        <a:lnSpc>
                          <a:spcPct val="107000"/>
                        </a:lnSpc>
                        <a:spcAft>
                          <a:spcPts val="0"/>
                        </a:spcAft>
                      </a:pPr>
                      <a:r>
                        <a:rPr lang="en-GB" sz="1100">
                          <a:effectLst/>
                        </a:rPr>
                        <a:t>Preparing for bed : bedtime stories)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Watching tv as a family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1843845864"/>
                  </a:ext>
                </a:extLst>
              </a:tr>
              <a:tr h="410480">
                <a:tc vMerge="1">
                  <a:txBody>
                    <a:bodyPr/>
                    <a:lstStyle/>
                    <a:p>
                      <a:endParaRPr lang="en-GB"/>
                    </a:p>
                  </a:txBody>
                  <a:tcPr/>
                </a:tc>
                <a:tc>
                  <a:txBody>
                    <a:bodyPr/>
                    <a:lstStyle/>
                    <a:p>
                      <a:pPr algn="ct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nSpc>
                          <a:spcPct val="107000"/>
                        </a:lnSpc>
                        <a:spcAft>
                          <a:spcPts val="0"/>
                        </a:spcAft>
                      </a:pPr>
                      <a:r>
                        <a:rPr lang="en-GB" sz="1100">
                          <a:effectLst/>
                        </a:rPr>
                        <a:t>Preparing for bed – personal hygiene/bedtime stories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tc>
                  <a:txBody>
                    <a:bodyPr/>
                    <a:lstStyle/>
                    <a:p>
                      <a:pPr algn="ct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49" marR="66549" marT="0" marB="0"/>
                </a:tc>
                <a:extLst>
                  <a:ext uri="{0D108BD9-81ED-4DB2-BD59-A6C34878D82A}">
                    <a16:rowId xmlns:a16="http://schemas.microsoft.com/office/drawing/2014/main" val="2972655856"/>
                  </a:ext>
                </a:extLst>
              </a:tr>
            </a:tbl>
          </a:graphicData>
        </a:graphic>
      </p:graphicFrame>
    </p:spTree>
    <p:extLst>
      <p:ext uri="{BB962C8B-B14F-4D97-AF65-F5344CB8AC3E}">
        <p14:creationId xmlns:p14="http://schemas.microsoft.com/office/powerpoint/2010/main" val="815594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1258888"/>
            <a:ext cx="8137277" cy="873968"/>
          </a:xfrm>
        </p:spPr>
        <p:txBody>
          <a:bodyPr>
            <a:normAutofit fontScale="90000"/>
          </a:bodyPr>
          <a:lstStyle/>
          <a:p>
            <a:r>
              <a:rPr lang="en-GB" dirty="0" smtClean="0"/>
              <a:t>Accessing the child’s perspective (object oriented motive)  – through the child’s social situation</a:t>
            </a:r>
            <a:endParaRPr lang="en-GB" dirty="0"/>
          </a:p>
        </p:txBody>
      </p:sp>
      <p:sp>
        <p:nvSpPr>
          <p:cNvPr id="3" name="Content Placeholder 2"/>
          <p:cNvSpPr>
            <a:spLocks noGrp="1"/>
          </p:cNvSpPr>
          <p:nvPr>
            <p:ph idx="1"/>
          </p:nvPr>
        </p:nvSpPr>
        <p:spPr>
          <a:xfrm>
            <a:off x="107504" y="2348880"/>
            <a:ext cx="7920880" cy="4079726"/>
          </a:xfrm>
        </p:spPr>
        <p:txBody>
          <a:bodyPr>
            <a:normAutofit fontScale="85000" lnSpcReduction="20000"/>
          </a:bodyPr>
          <a:lstStyle/>
          <a:p>
            <a:r>
              <a:rPr lang="en-US" b="1" dirty="0"/>
              <a:t> </a:t>
            </a:r>
            <a:r>
              <a:rPr lang="en-GB" dirty="0"/>
              <a:t> </a:t>
            </a:r>
            <a:r>
              <a:rPr lang="en-GB" i="1" dirty="0" smtClean="0"/>
              <a:t>	</a:t>
            </a:r>
            <a:r>
              <a:rPr lang="en-GB" sz="2800" i="1" dirty="0" smtClean="0"/>
              <a:t>The </a:t>
            </a:r>
            <a:r>
              <a:rPr lang="en-GB" sz="2800" i="1" dirty="0"/>
              <a:t>easiest way to understand a child’s intention is to note when there is a conflict where the child cannot do what he or she wants to do and cannot realise the projects in which he or she is engaged. As such a cultural-historical methodology needs to </a:t>
            </a:r>
            <a:r>
              <a:rPr lang="en-GB" sz="2800" b="1" i="1" u="sng" dirty="0"/>
              <a:t>focus on the conflicts between the child’s intentions and what he or she is unable to </a:t>
            </a:r>
            <a:r>
              <a:rPr lang="en-GB" sz="2800" b="1" i="1" u="sng" dirty="0" smtClean="0"/>
              <a:t>realise….</a:t>
            </a:r>
            <a:r>
              <a:rPr lang="en-GB" sz="2800" i="1" dirty="0" smtClean="0"/>
              <a:t>, </a:t>
            </a:r>
            <a:r>
              <a:rPr lang="en-GB" sz="2800" i="1" dirty="0"/>
              <a:t>conflict should be seen </a:t>
            </a:r>
            <a:r>
              <a:rPr lang="en-GB" sz="2800" b="1" i="1" dirty="0"/>
              <a:t>as a way to understand </a:t>
            </a:r>
            <a:r>
              <a:rPr lang="en-GB" sz="2800" i="1" dirty="0"/>
              <a:t>the child’s motive and to see </a:t>
            </a:r>
            <a:r>
              <a:rPr lang="en-GB" sz="2800" b="1" i="1" dirty="0"/>
              <a:t>what he or she is oriented towards. Conflicts also allow the researcher to note the ways in which a child interacts with his or her surrounding and this given greater insight into the child’s perspective</a:t>
            </a:r>
            <a:r>
              <a:rPr lang="en-GB" sz="2800" i="1" dirty="0"/>
              <a:t>. </a:t>
            </a:r>
            <a:r>
              <a:rPr lang="en-GB" sz="2800" i="1" dirty="0" smtClean="0"/>
              <a:t>(Hedegaard 2008 : 19</a:t>
            </a:r>
            <a:r>
              <a:rPr lang="en-GB" sz="2800" i="1" dirty="0"/>
              <a:t>)</a:t>
            </a:r>
            <a:endParaRPr lang="en-GB" sz="2800" dirty="0"/>
          </a:p>
          <a:p>
            <a:endParaRPr lang="en-GB" dirty="0"/>
          </a:p>
        </p:txBody>
      </p:sp>
    </p:spTree>
    <p:extLst>
      <p:ext uri="{BB962C8B-B14F-4D97-AF65-F5344CB8AC3E}">
        <p14:creationId xmlns:p14="http://schemas.microsoft.com/office/powerpoint/2010/main" val="1649651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48964201"/>
              </p:ext>
            </p:extLst>
          </p:nvPr>
        </p:nvGraphicFramePr>
        <p:xfrm>
          <a:off x="251520" y="1285471"/>
          <a:ext cx="8136903" cy="6042753"/>
        </p:xfrm>
        <a:graphic>
          <a:graphicData uri="http://schemas.openxmlformats.org/drawingml/2006/table">
            <a:tbl>
              <a:tblPr firstRow="1" firstCol="1" bandRow="1">
                <a:tableStyleId>{5C22544A-7EE6-4342-B048-85BDC9FD1C3A}</a:tableStyleId>
              </a:tblPr>
              <a:tblGrid>
                <a:gridCol w="4121144">
                  <a:extLst>
                    <a:ext uri="{9D8B030D-6E8A-4147-A177-3AD203B41FA5}">
                      <a16:colId xmlns:a16="http://schemas.microsoft.com/office/drawing/2014/main" val="20000"/>
                    </a:ext>
                  </a:extLst>
                </a:gridCol>
                <a:gridCol w="4015759">
                  <a:extLst>
                    <a:ext uri="{9D8B030D-6E8A-4147-A177-3AD203B41FA5}">
                      <a16:colId xmlns:a16="http://schemas.microsoft.com/office/drawing/2014/main" val="20001"/>
                    </a:ext>
                  </a:extLst>
                </a:gridCol>
              </a:tblGrid>
              <a:tr h="331199">
                <a:tc>
                  <a:txBody>
                    <a:bodyPr/>
                    <a:lstStyle/>
                    <a:p>
                      <a:pPr>
                        <a:lnSpc>
                          <a:spcPct val="107000"/>
                        </a:lnSpc>
                        <a:spcAft>
                          <a:spcPts val="0"/>
                        </a:spcAft>
                      </a:pPr>
                      <a:r>
                        <a:rPr lang="en-GB"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Participant</a:t>
                      </a:r>
                      <a:r>
                        <a:rPr lang="en-GB" sz="24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generated footage </a:t>
                      </a:r>
                      <a:endPar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oFill/>
                  </a:tcPr>
                </a:tc>
                <a:tc>
                  <a:txBody>
                    <a:bodyPr/>
                    <a:lstStyle/>
                    <a:p>
                      <a:pPr>
                        <a:lnSpc>
                          <a:spcPct val="107000"/>
                        </a:lnSpc>
                        <a:spcAft>
                          <a:spcPts val="0"/>
                        </a:spcAft>
                      </a:pPr>
                      <a:r>
                        <a:rPr lang="en-GB"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Researcher generated footage </a:t>
                      </a:r>
                      <a:endPar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oFill/>
                  </a:tcPr>
                </a:tc>
                <a:extLst>
                  <a:ext uri="{0D108BD9-81ED-4DB2-BD59-A6C34878D82A}">
                    <a16:rowId xmlns:a16="http://schemas.microsoft.com/office/drawing/2014/main" val="10000"/>
                  </a:ext>
                </a:extLst>
              </a:tr>
              <a:tr h="4436209">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2000" b="0" dirty="0" smtClean="0">
                          <a:solidFill>
                            <a:schemeClr val="tx1"/>
                          </a:solidFill>
                        </a:rPr>
                        <a:t>Footage of activity settings sampled for conflict, emotionally charged behaviour and scaffolding</a:t>
                      </a:r>
                    </a:p>
                    <a:p>
                      <a:pPr marL="285750" lvl="0" indent="-285750">
                        <a:lnSpc>
                          <a:spcPct val="107000"/>
                        </a:lnSpc>
                        <a:spcAft>
                          <a:spcPts val="0"/>
                        </a:spcAft>
                        <a:buFont typeface="Arial" panose="020B0604020202020204" pitchFamily="34" charset="0"/>
                        <a:buChar char="•"/>
                      </a:pPr>
                      <a:endParaRPr lang="en-GB" sz="2000" b="0" baseline="0" dirty="0" smtClean="0">
                        <a:solidFill>
                          <a:schemeClr val="tx1"/>
                        </a:solidFill>
                        <a:effectLst/>
                      </a:endParaRPr>
                    </a:p>
                    <a:p>
                      <a:pPr marL="342900" indent="-342900">
                        <a:buFont typeface="Arial" panose="020B0604020202020204" pitchFamily="34" charset="0"/>
                        <a:buChar char="•"/>
                      </a:pPr>
                      <a:r>
                        <a:rPr lang="en-GB" sz="2000" b="0" dirty="0" smtClean="0">
                          <a:solidFill>
                            <a:schemeClr val="tx1"/>
                          </a:solidFill>
                        </a:rPr>
                        <a:t>What is the social situation of the child</a:t>
                      </a:r>
                      <a:r>
                        <a:rPr lang="en-GB" sz="2000" b="0" baseline="0" dirty="0" smtClean="0">
                          <a:solidFill>
                            <a:schemeClr val="tx1"/>
                          </a:solidFill>
                        </a:rPr>
                        <a:t> </a:t>
                      </a:r>
                      <a:r>
                        <a:rPr lang="en-GB" sz="2000" b="0" dirty="0" smtClean="0">
                          <a:solidFill>
                            <a:schemeClr val="tx1"/>
                          </a:solidFill>
                        </a:rPr>
                        <a:t>with opportunities for development in the </a:t>
                      </a:r>
                    </a:p>
                    <a:p>
                      <a:pPr marL="0" indent="0">
                        <a:buFontTx/>
                        <a:buNone/>
                      </a:pPr>
                      <a:r>
                        <a:rPr lang="en-GB" sz="2000" b="0" dirty="0" smtClean="0">
                          <a:solidFill>
                            <a:schemeClr val="tx1"/>
                          </a:solidFill>
                        </a:rPr>
                        <a:t>     activity setting? </a:t>
                      </a:r>
                    </a:p>
                    <a:p>
                      <a:pPr marL="0" indent="0">
                        <a:buFontTx/>
                        <a:buNone/>
                      </a:pPr>
                      <a:r>
                        <a:rPr lang="en-GB" sz="2000" b="0" dirty="0" smtClean="0">
                          <a:solidFill>
                            <a:schemeClr val="tx1"/>
                          </a:solidFill>
                        </a:rPr>
                        <a:t>     (i.e. the social/material  </a:t>
                      </a:r>
                    </a:p>
                    <a:p>
                      <a:pPr marL="0" indent="0">
                        <a:buFontTx/>
                        <a:buNone/>
                      </a:pPr>
                      <a:r>
                        <a:rPr lang="en-GB" sz="2000" b="0" dirty="0" smtClean="0">
                          <a:solidFill>
                            <a:schemeClr val="tx1"/>
                          </a:solidFill>
                        </a:rPr>
                        <a:t>      conditions the context </a:t>
                      </a:r>
                    </a:p>
                    <a:p>
                      <a:pPr marL="0" indent="0">
                        <a:buFontTx/>
                        <a:buNone/>
                      </a:pPr>
                      <a:r>
                        <a:rPr lang="en-GB" sz="2000" b="0" dirty="0" smtClean="0">
                          <a:solidFill>
                            <a:schemeClr val="tx1"/>
                          </a:solidFill>
                        </a:rPr>
                        <a:t>     creates, including how the </a:t>
                      </a:r>
                    </a:p>
                    <a:p>
                      <a:pPr marL="0" indent="0">
                        <a:buFontTx/>
                        <a:buNone/>
                      </a:pPr>
                      <a:r>
                        <a:rPr lang="en-GB" sz="2000" b="0" dirty="0" smtClean="0">
                          <a:solidFill>
                            <a:schemeClr val="tx1"/>
                          </a:solidFill>
                        </a:rPr>
                        <a:t>     child acts and how  the father</a:t>
                      </a:r>
                    </a:p>
                    <a:p>
                      <a:pPr marL="0" indent="0">
                        <a:buFontTx/>
                        <a:buNone/>
                      </a:pPr>
                      <a:r>
                        <a:rPr lang="en-GB" sz="2000" b="0" dirty="0" smtClean="0">
                          <a:solidFill>
                            <a:schemeClr val="tx1"/>
                          </a:solidFill>
                        </a:rPr>
                        <a:t>     responds)</a:t>
                      </a:r>
                    </a:p>
                    <a:p>
                      <a:pPr marL="285750" lvl="0" indent="-285750">
                        <a:lnSpc>
                          <a:spcPct val="107000"/>
                        </a:lnSpc>
                        <a:spcAft>
                          <a:spcPts val="0"/>
                        </a:spcAft>
                        <a:buFont typeface="Arial" panose="020B0604020202020204" pitchFamily="34" charset="0"/>
                        <a:buChar char="•"/>
                      </a:pPr>
                      <a:endParaRPr lang="en-GB" sz="2000" b="1" dirty="0">
                        <a:solidFill>
                          <a:schemeClr val="tx1"/>
                        </a:solidFill>
                        <a:effectLst/>
                      </a:endParaRPr>
                    </a:p>
                    <a:p>
                      <a:pPr>
                        <a:lnSpc>
                          <a:spcPct val="107000"/>
                        </a:lnSpc>
                        <a:spcAft>
                          <a:spcPts val="0"/>
                        </a:spcAft>
                      </a:pPr>
                      <a:r>
                        <a:rPr lang="en-GB" sz="2000" b="1" dirty="0">
                          <a:solidFill>
                            <a:schemeClr val="tx1"/>
                          </a:solidFill>
                          <a:effectLst/>
                        </a:rPr>
                        <a:t> </a:t>
                      </a: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oFill/>
                  </a:tcPr>
                </a:tc>
                <a:tc>
                  <a:txBody>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2000" b="0" dirty="0" smtClean="0">
                          <a:solidFill>
                            <a:schemeClr val="tx1"/>
                          </a:solidFill>
                          <a:effectLst/>
                        </a:rPr>
                        <a:t>Footage of children watching themselves</a:t>
                      </a:r>
                      <a:r>
                        <a:rPr lang="en-GB" sz="2000" b="0" baseline="0" dirty="0" smtClean="0">
                          <a:solidFill>
                            <a:schemeClr val="tx1"/>
                          </a:solidFill>
                          <a:effectLst/>
                        </a:rPr>
                        <a:t> in activity settings with father</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2000" b="0" dirty="0" smtClean="0">
                          <a:solidFill>
                            <a:schemeClr val="tx1"/>
                          </a:solidFill>
                          <a:effectLst/>
                        </a:rPr>
                        <a:t>When the child/children watch the footage of their representations how do they respond (spoken and body movements) to the subject</a:t>
                      </a:r>
                      <a:r>
                        <a:rPr lang="en-GB" sz="2000" b="0" baseline="0" dirty="0" smtClean="0">
                          <a:solidFill>
                            <a:schemeClr val="tx1"/>
                          </a:solidFill>
                          <a:effectLst/>
                        </a:rPr>
                        <a:t> of the </a:t>
                      </a:r>
                      <a:r>
                        <a:rPr lang="en-GB" sz="2000" b="0" dirty="0" smtClean="0">
                          <a:solidFill>
                            <a:schemeClr val="tx1"/>
                          </a:solidFill>
                          <a:effectLst/>
                        </a:rPr>
                        <a:t>images? </a:t>
                      </a:r>
                      <a:endParaRPr lang="en-GB" sz="20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kern="1200" dirty="0" smtClean="0">
                          <a:solidFill>
                            <a:schemeClr val="tx1"/>
                          </a:solidFill>
                          <a:effectLst/>
                          <a:latin typeface="Arial" charset="0"/>
                          <a:ea typeface="+mn-ea"/>
                          <a:cs typeface="+mn-cs"/>
                        </a:rPr>
                        <a:t>How does their response influence our understanding of their social situation of development? What factors are informing the researcher's understanding of the social </a:t>
                      </a:r>
                    </a:p>
                    <a:p>
                      <a:r>
                        <a:rPr lang="en-GB" sz="2000" kern="1200" dirty="0" smtClean="0">
                          <a:solidFill>
                            <a:schemeClr val="tx1"/>
                          </a:solidFill>
                          <a:effectLst/>
                          <a:latin typeface="Arial" charset="0"/>
                          <a:ea typeface="+mn-ea"/>
                          <a:cs typeface="+mn-cs"/>
                        </a:rPr>
                        <a:t>     situation of the child? </a:t>
                      </a:r>
                    </a:p>
                    <a:p>
                      <a:pPr marL="285750" indent="-285750">
                        <a:lnSpc>
                          <a:spcPct val="107000"/>
                        </a:lnSpc>
                        <a:spcAft>
                          <a:spcPts val="0"/>
                        </a:spcAft>
                        <a:buFont typeface="Arial" panose="020B0604020202020204" pitchFamily="34" charset="0"/>
                        <a:buChar char="•"/>
                      </a:pPr>
                      <a:endPar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oFill/>
                  </a:tcPr>
                </a:tc>
                <a:extLst>
                  <a:ext uri="{0D108BD9-81ED-4DB2-BD59-A6C34878D82A}">
                    <a16:rowId xmlns:a16="http://schemas.microsoft.com/office/drawing/2014/main" val="10001"/>
                  </a:ext>
                </a:extLst>
              </a:tr>
              <a:tr h="256442">
                <a:tc>
                  <a:txBody>
                    <a:bodyPr/>
                    <a:lstStyle/>
                    <a:p>
                      <a:pPr marL="285750" lvl="0" indent="-285750">
                        <a:lnSpc>
                          <a:spcPct val="107000"/>
                        </a:lnSpc>
                        <a:spcAft>
                          <a:spcPts val="0"/>
                        </a:spcAft>
                        <a:buFont typeface="Arial" panose="020B0604020202020204" pitchFamily="34" charset="0"/>
                        <a:buChar char="•"/>
                      </a:pPr>
                      <a:endPar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oFill/>
                  </a:tcPr>
                </a:tc>
                <a:tc>
                  <a: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oFill/>
                  </a:tcPr>
                </a:tc>
                <a:extLst>
                  <a:ext uri="{0D108BD9-81ED-4DB2-BD59-A6C34878D82A}">
                    <a16:rowId xmlns:a16="http://schemas.microsoft.com/office/drawing/2014/main" val="10002"/>
                  </a:ext>
                </a:extLst>
              </a:tr>
            </a:tbl>
          </a:graphicData>
        </a:graphic>
      </p:graphicFrame>
      <p:sp>
        <p:nvSpPr>
          <p:cNvPr id="5" name="TextBox 4"/>
          <p:cNvSpPr txBox="1"/>
          <p:nvPr/>
        </p:nvSpPr>
        <p:spPr>
          <a:xfrm>
            <a:off x="0" y="476673"/>
            <a:ext cx="6444208" cy="523220"/>
          </a:xfrm>
          <a:prstGeom prst="rect">
            <a:avLst/>
          </a:prstGeom>
          <a:noFill/>
        </p:spPr>
        <p:txBody>
          <a:bodyPr wrap="square" rtlCol="0">
            <a:spAutoFit/>
          </a:bodyPr>
          <a:lstStyle/>
          <a:p>
            <a:pPr algn="ctr"/>
            <a:r>
              <a:rPr lang="en-GB" sz="2800" dirty="0" smtClean="0">
                <a:solidFill>
                  <a:schemeClr val="bg1"/>
                </a:solidFill>
              </a:rPr>
              <a:t>Comparing internally to ensure validity </a:t>
            </a:r>
            <a:endParaRPr lang="en-GB" sz="2800" dirty="0">
              <a:solidFill>
                <a:schemeClr val="bg1"/>
              </a:solidFill>
            </a:endParaRPr>
          </a:p>
        </p:txBody>
      </p:sp>
    </p:spTree>
    <p:extLst>
      <p:ext uri="{BB962C8B-B14F-4D97-AF65-F5344CB8AC3E}">
        <p14:creationId xmlns:p14="http://schemas.microsoft.com/office/powerpoint/2010/main" val="1567265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78850"/>
            <a:ext cx="6096000" cy="883276"/>
          </a:xfrm>
        </p:spPr>
        <p:txBody>
          <a:bodyPr>
            <a:noAutofit/>
          </a:bodyPr>
          <a:lstStyle/>
          <a:p>
            <a:r>
              <a:rPr lang="en-GB" sz="1800" dirty="0"/>
              <a:t>F1 Norway: Participant generated footage - </a:t>
            </a:r>
            <a:r>
              <a:rPr lang="en-GB" sz="1800" u="sng" dirty="0"/>
              <a:t>Conflicts/emotional charged footage </a:t>
            </a:r>
            <a:r>
              <a:rPr lang="en-GB" sz="1800" dirty="0"/>
              <a:t>– data for the child’s social situation :playing cards being fair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75" y="2560699"/>
            <a:ext cx="8137525" cy="3865440"/>
          </a:xfrm>
          <a:prstGeom prst="rect">
            <a:avLst/>
          </a:prstGeom>
        </p:spPr>
      </p:pic>
      <p:sp>
        <p:nvSpPr>
          <p:cNvPr id="6" name="Content Placeholder 5"/>
          <p:cNvSpPr>
            <a:spLocks noGrp="1"/>
          </p:cNvSpPr>
          <p:nvPr>
            <p:ph idx="1"/>
          </p:nvPr>
        </p:nvSpPr>
        <p:spPr/>
        <p:txBody>
          <a:bodyPr/>
          <a:lstStyle/>
          <a:p>
            <a:endParaRPr lang="en-GB" dirty="0"/>
          </a:p>
        </p:txBody>
      </p:sp>
    </p:spTree>
    <p:extLst>
      <p:ext uri="{BB962C8B-B14F-4D97-AF65-F5344CB8AC3E}">
        <p14:creationId xmlns:p14="http://schemas.microsoft.com/office/powerpoint/2010/main" val="1187535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22" y="1127074"/>
            <a:ext cx="6446376" cy="1001054"/>
          </a:xfrm>
        </p:spPr>
        <p:txBody>
          <a:bodyPr>
            <a:normAutofit fontScale="90000"/>
          </a:bodyPr>
          <a:lstStyle/>
          <a:p>
            <a:r>
              <a:rPr lang="en-GB" dirty="0" smtClean="0"/>
              <a:t>Playing cards - Being fair/changing rules : how does she respond to watching the conflict? </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460" y="2230438"/>
            <a:ext cx="8046154" cy="4525962"/>
          </a:xfrm>
        </p:spPr>
      </p:pic>
    </p:spTree>
    <p:extLst>
      <p:ext uri="{BB962C8B-B14F-4D97-AF65-F5344CB8AC3E}">
        <p14:creationId xmlns:p14="http://schemas.microsoft.com/office/powerpoint/2010/main" val="3763332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270751" cy="648072"/>
          </a:xfrm>
        </p:spPr>
        <p:txBody>
          <a:bodyPr/>
          <a:lstStyle/>
          <a:p>
            <a:r>
              <a:rPr lang="en-GB" dirty="0"/>
              <a:t>Training and project introduction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4460" y="2230438"/>
            <a:ext cx="8046154" cy="4525962"/>
          </a:xfrm>
        </p:spPr>
      </p:pic>
    </p:spTree>
    <p:extLst>
      <p:ext uri="{BB962C8B-B14F-4D97-AF65-F5344CB8AC3E}">
        <p14:creationId xmlns:p14="http://schemas.microsoft.com/office/powerpoint/2010/main" val="1216377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980728"/>
            <a:ext cx="8174038" cy="854422"/>
          </a:xfrm>
        </p:spPr>
        <p:txBody>
          <a:bodyPr/>
          <a:lstStyle/>
          <a:p>
            <a:r>
              <a:rPr lang="en-GB" dirty="0" smtClean="0"/>
              <a:t>Comparing participant and researcher generated footage </a:t>
            </a:r>
            <a:endParaRPr lang="en-GB" dirty="0"/>
          </a:p>
        </p:txBody>
      </p:sp>
      <p:sp>
        <p:nvSpPr>
          <p:cNvPr id="3" name="Content Placeholder 2"/>
          <p:cNvSpPr>
            <a:spLocks noGrp="1"/>
          </p:cNvSpPr>
          <p:nvPr>
            <p:ph idx="1"/>
          </p:nvPr>
        </p:nvSpPr>
        <p:spPr>
          <a:xfrm>
            <a:off x="358775" y="1835150"/>
            <a:ext cx="8137525" cy="4921250"/>
          </a:xfrm>
        </p:spPr>
        <p:txBody>
          <a:bodyPr/>
          <a:lstStyle/>
          <a:p>
            <a:pPr>
              <a:buFont typeface="Arial" panose="020B0604020202020204" pitchFamily="34" charset="0"/>
              <a:buChar char="•"/>
            </a:pPr>
            <a:r>
              <a:rPr lang="fr-CA" dirty="0" err="1"/>
              <a:t>When</a:t>
            </a:r>
            <a:r>
              <a:rPr lang="fr-CA" dirty="0"/>
              <a:t> the </a:t>
            </a:r>
            <a:r>
              <a:rPr lang="fr-CA" dirty="0" err="1"/>
              <a:t>eldest</a:t>
            </a:r>
            <a:r>
              <a:rPr lang="fr-CA" dirty="0"/>
              <a:t> </a:t>
            </a:r>
            <a:r>
              <a:rPr lang="fr-CA" dirty="0" err="1"/>
              <a:t>sister</a:t>
            </a:r>
            <a:r>
              <a:rPr lang="fr-CA" dirty="0"/>
              <a:t> </a:t>
            </a:r>
            <a:r>
              <a:rPr lang="fr-CA" dirty="0" err="1"/>
              <a:t>watches</a:t>
            </a:r>
            <a:r>
              <a:rPr lang="fr-CA" dirty="0"/>
              <a:t> the </a:t>
            </a:r>
            <a:r>
              <a:rPr lang="fr-CA" dirty="0" err="1"/>
              <a:t>conflict</a:t>
            </a:r>
            <a:r>
              <a:rPr lang="fr-CA" dirty="0"/>
              <a:t>  - </a:t>
            </a:r>
            <a:r>
              <a:rPr lang="fr-CA" dirty="0" err="1"/>
              <a:t>her</a:t>
            </a:r>
            <a:r>
              <a:rPr lang="fr-CA" dirty="0"/>
              <a:t> non verbal </a:t>
            </a:r>
            <a:r>
              <a:rPr lang="fr-CA" dirty="0" err="1"/>
              <a:t>response</a:t>
            </a:r>
            <a:r>
              <a:rPr lang="fr-CA" dirty="0"/>
              <a:t> shows a </a:t>
            </a:r>
            <a:r>
              <a:rPr lang="fr-CA" dirty="0" err="1"/>
              <a:t>strong</a:t>
            </a:r>
            <a:r>
              <a:rPr lang="fr-CA" dirty="0"/>
              <a:t> </a:t>
            </a:r>
            <a:r>
              <a:rPr lang="fr-CA" dirty="0" err="1"/>
              <a:t>interest</a:t>
            </a:r>
            <a:r>
              <a:rPr lang="fr-CA" dirty="0"/>
              <a:t> (and </a:t>
            </a:r>
            <a:r>
              <a:rPr lang="fr-CA" dirty="0" err="1"/>
              <a:t>sustaining</a:t>
            </a:r>
            <a:r>
              <a:rPr lang="fr-CA" dirty="0"/>
              <a:t> </a:t>
            </a:r>
            <a:r>
              <a:rPr lang="fr-CA" dirty="0" err="1"/>
              <a:t>interest</a:t>
            </a:r>
            <a:r>
              <a:rPr lang="fr-CA" dirty="0"/>
              <a:t> </a:t>
            </a:r>
            <a:r>
              <a:rPr lang="fr-CA" dirty="0" err="1"/>
              <a:t>is</a:t>
            </a:r>
            <a:r>
              <a:rPr lang="fr-CA" dirty="0"/>
              <a:t> a </a:t>
            </a:r>
            <a:r>
              <a:rPr lang="fr-CA" dirty="0" err="1"/>
              <a:t>problem</a:t>
            </a:r>
            <a:r>
              <a:rPr lang="fr-CA" dirty="0"/>
              <a:t>) ; and </a:t>
            </a:r>
            <a:r>
              <a:rPr lang="fr-CA" dirty="0" err="1"/>
              <a:t>her</a:t>
            </a:r>
            <a:r>
              <a:rPr lang="fr-CA" dirty="0"/>
              <a:t> </a:t>
            </a:r>
            <a:r>
              <a:rPr lang="fr-CA" dirty="0" err="1" smtClean="0"/>
              <a:t>lack</a:t>
            </a:r>
            <a:r>
              <a:rPr lang="fr-CA" dirty="0" smtClean="0"/>
              <a:t> of verbal </a:t>
            </a:r>
            <a:r>
              <a:rPr lang="fr-CA" dirty="0" err="1"/>
              <a:t>response</a:t>
            </a:r>
            <a:r>
              <a:rPr lang="fr-CA" dirty="0"/>
              <a:t> </a:t>
            </a:r>
            <a:r>
              <a:rPr lang="fr-CA" dirty="0" err="1"/>
              <a:t>elicits</a:t>
            </a:r>
            <a:r>
              <a:rPr lang="fr-CA" dirty="0"/>
              <a:t> a </a:t>
            </a:r>
            <a:r>
              <a:rPr lang="fr-CA" dirty="0" err="1"/>
              <a:t>broader</a:t>
            </a:r>
            <a:r>
              <a:rPr lang="fr-CA" dirty="0"/>
              <a:t> range of perspectives to help us </a:t>
            </a:r>
            <a:r>
              <a:rPr lang="fr-CA" dirty="0" err="1"/>
              <a:t>understand</a:t>
            </a:r>
            <a:r>
              <a:rPr lang="fr-CA" dirty="0"/>
              <a:t> the </a:t>
            </a:r>
            <a:r>
              <a:rPr lang="fr-CA" dirty="0" err="1"/>
              <a:t>child’s</a:t>
            </a:r>
            <a:r>
              <a:rPr lang="fr-CA" dirty="0"/>
              <a:t> social situation </a:t>
            </a:r>
            <a:endParaRPr lang="fr-CA" dirty="0" smtClean="0"/>
          </a:p>
          <a:p>
            <a:pPr>
              <a:buFont typeface="Arial" panose="020B0604020202020204" pitchFamily="34" charset="0"/>
              <a:buChar char="•"/>
            </a:pPr>
            <a:r>
              <a:rPr lang="fr-CA" dirty="0" smtClean="0"/>
              <a:t>The </a:t>
            </a:r>
            <a:r>
              <a:rPr lang="fr-CA" dirty="0" err="1" smtClean="0"/>
              <a:t>child’s</a:t>
            </a:r>
            <a:r>
              <a:rPr lang="fr-CA" dirty="0" smtClean="0"/>
              <a:t> motive : change the </a:t>
            </a:r>
            <a:r>
              <a:rPr lang="fr-CA" dirty="0" err="1" smtClean="0"/>
              <a:t>rules</a:t>
            </a:r>
            <a:r>
              <a:rPr lang="fr-CA" dirty="0" smtClean="0"/>
              <a:t> to </a:t>
            </a:r>
            <a:r>
              <a:rPr lang="fr-CA" dirty="0" err="1" smtClean="0"/>
              <a:t>win</a:t>
            </a:r>
            <a:r>
              <a:rPr lang="fr-CA" dirty="0" smtClean="0"/>
              <a:t> &amp; </a:t>
            </a:r>
            <a:r>
              <a:rPr lang="fr-CA" dirty="0" err="1" smtClean="0"/>
              <a:t>negotiate</a:t>
            </a:r>
            <a:r>
              <a:rPr lang="fr-CA" dirty="0" smtClean="0"/>
              <a:t> </a:t>
            </a:r>
            <a:r>
              <a:rPr lang="fr-CA" dirty="0" err="1" smtClean="0"/>
              <a:t>with</a:t>
            </a:r>
            <a:r>
              <a:rPr lang="fr-CA" dirty="0" smtClean="0"/>
              <a:t> </a:t>
            </a:r>
            <a:r>
              <a:rPr lang="fr-CA" dirty="0" err="1" smtClean="0"/>
              <a:t>father</a:t>
            </a:r>
            <a:r>
              <a:rPr lang="fr-CA" dirty="0" smtClean="0"/>
              <a:t>;  </a:t>
            </a:r>
            <a:r>
              <a:rPr lang="fr-CA" dirty="0" err="1" smtClean="0"/>
              <a:t>father</a:t>
            </a:r>
            <a:r>
              <a:rPr lang="fr-CA" dirty="0" smtClean="0"/>
              <a:t> – </a:t>
            </a:r>
            <a:r>
              <a:rPr lang="fr-CA" dirty="0" err="1" smtClean="0"/>
              <a:t>being</a:t>
            </a:r>
            <a:r>
              <a:rPr lang="fr-CA" dirty="0" smtClean="0"/>
              <a:t> </a:t>
            </a:r>
            <a:r>
              <a:rPr lang="fr-CA" dirty="0" err="1" smtClean="0"/>
              <a:t>fair</a:t>
            </a:r>
            <a:r>
              <a:rPr lang="fr-CA" dirty="0" smtClean="0"/>
              <a:t> </a:t>
            </a:r>
            <a:r>
              <a:rPr lang="fr-CA" dirty="0" err="1" smtClean="0"/>
              <a:t>is</a:t>
            </a:r>
            <a:r>
              <a:rPr lang="fr-CA" dirty="0" smtClean="0"/>
              <a:t> </a:t>
            </a:r>
            <a:r>
              <a:rPr lang="fr-CA" dirty="0" err="1" smtClean="0"/>
              <a:t>what</a:t>
            </a:r>
            <a:r>
              <a:rPr lang="fr-CA" dirty="0" smtClean="0"/>
              <a:t> </a:t>
            </a:r>
            <a:r>
              <a:rPr lang="fr-CA" dirty="0" err="1" smtClean="0"/>
              <a:t>matters</a:t>
            </a:r>
            <a:r>
              <a:rPr lang="fr-CA" dirty="0" smtClean="0"/>
              <a:t>; a </a:t>
            </a:r>
            <a:r>
              <a:rPr lang="fr-CA" dirty="0" err="1" smtClean="0"/>
              <a:t>regulatory</a:t>
            </a:r>
            <a:r>
              <a:rPr lang="fr-CA" dirty="0" smtClean="0"/>
              <a:t> </a:t>
            </a:r>
            <a:r>
              <a:rPr lang="fr-CA" dirty="0" err="1" smtClean="0"/>
              <a:t>discourse</a:t>
            </a:r>
            <a:r>
              <a:rPr lang="fr-CA" dirty="0"/>
              <a:t> </a:t>
            </a:r>
            <a:r>
              <a:rPr lang="fr-CA" dirty="0" smtClean="0"/>
              <a:t>(</a:t>
            </a:r>
            <a:r>
              <a:rPr lang="fr-CA" dirty="0" err="1" smtClean="0"/>
              <a:t>object</a:t>
            </a:r>
            <a:r>
              <a:rPr lang="fr-CA" dirty="0" smtClean="0"/>
              <a:t> </a:t>
            </a:r>
            <a:r>
              <a:rPr lang="fr-CA" dirty="0" err="1" smtClean="0"/>
              <a:t>is</a:t>
            </a:r>
            <a:r>
              <a:rPr lang="fr-CA" dirty="0" smtClean="0"/>
              <a:t> about </a:t>
            </a:r>
            <a:r>
              <a:rPr lang="fr-CA" dirty="0" err="1" smtClean="0"/>
              <a:t>negotiating</a:t>
            </a:r>
            <a:r>
              <a:rPr lang="fr-CA" dirty="0" smtClean="0"/>
              <a:t> moral </a:t>
            </a:r>
            <a:r>
              <a:rPr lang="fr-CA" dirty="0" err="1" smtClean="0"/>
              <a:t>conduct</a:t>
            </a:r>
            <a:r>
              <a:rPr lang="fr-CA" dirty="0" smtClean="0"/>
              <a:t> ) </a:t>
            </a:r>
          </a:p>
          <a:p>
            <a:pPr>
              <a:buFont typeface="Arial" panose="020B0604020202020204" pitchFamily="34" charset="0"/>
              <a:buChar char="•"/>
            </a:pPr>
            <a:r>
              <a:rPr lang="en-GB" b="1" dirty="0" smtClean="0"/>
              <a:t>Compare what </a:t>
            </a:r>
            <a:r>
              <a:rPr lang="en-GB" b="1" dirty="0"/>
              <a:t>other </a:t>
            </a:r>
            <a:r>
              <a:rPr lang="en-GB" b="1" dirty="0" smtClean="0"/>
              <a:t>activity settings </a:t>
            </a:r>
            <a:r>
              <a:rPr lang="en-GB" b="1" dirty="0"/>
              <a:t>have this motive for this child-father relationship in this family? </a:t>
            </a:r>
          </a:p>
          <a:p>
            <a:pPr>
              <a:buFont typeface="Arial" panose="020B0604020202020204" pitchFamily="34" charset="0"/>
              <a:buChar char="•"/>
            </a:pPr>
            <a:r>
              <a:rPr lang="en-GB" dirty="0"/>
              <a:t>What are the development possibilities from this?</a:t>
            </a:r>
          </a:p>
          <a:p>
            <a:endParaRPr lang="fr-CA" dirty="0"/>
          </a:p>
          <a:p>
            <a:endParaRPr lang="en-GB" dirty="0"/>
          </a:p>
        </p:txBody>
      </p:sp>
    </p:spTree>
    <p:extLst>
      <p:ext uri="{BB962C8B-B14F-4D97-AF65-F5344CB8AC3E}">
        <p14:creationId xmlns:p14="http://schemas.microsoft.com/office/powerpoint/2010/main" val="818204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124744"/>
            <a:ext cx="8213912" cy="864096"/>
          </a:xfrm>
        </p:spPr>
        <p:txBody>
          <a:bodyPr/>
          <a:lstStyle/>
          <a:p>
            <a:r>
              <a:rPr lang="en-GB" i="1" kern="1200" dirty="0">
                <a:solidFill>
                  <a:schemeClr val="tx1"/>
                </a:solidFill>
                <a:latin typeface="Arial" charset="0"/>
              </a:rPr>
              <a:t>Hong Kong Family 1: Activity setting - playing </a:t>
            </a:r>
            <a:r>
              <a:rPr lang="en-GB" i="1" kern="1200" dirty="0" smtClean="0">
                <a:solidFill>
                  <a:schemeClr val="tx1"/>
                </a:solidFill>
                <a:latin typeface="Arial" charset="0"/>
              </a:rPr>
              <a:t>games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The children : Anna (7) ; Alex (5)</a:t>
            </a:r>
          </a:p>
          <a:p>
            <a:pPr>
              <a:buFont typeface="Arial" panose="020B0604020202020204" pitchFamily="34" charset="0"/>
              <a:buChar char="•"/>
            </a:pPr>
            <a:r>
              <a:rPr lang="en-GB" dirty="0" smtClean="0"/>
              <a:t>How does Alex respond to the </a:t>
            </a:r>
          </a:p>
          <a:p>
            <a:pPr marL="0" indent="0"/>
            <a:r>
              <a:rPr lang="en-GB" dirty="0" smtClean="0"/>
              <a:t>footage? – (footage field notes)</a:t>
            </a:r>
            <a:endParaRPr lang="en-GB" dirty="0"/>
          </a:p>
        </p:txBody>
      </p:sp>
      <p:sp>
        <p:nvSpPr>
          <p:cNvPr id="14" name="Rectangle 13"/>
          <p:cNvSpPr/>
          <p:nvPr/>
        </p:nvSpPr>
        <p:spPr>
          <a:xfrm>
            <a:off x="358774" y="449947"/>
            <a:ext cx="5797402" cy="369332"/>
          </a:xfrm>
          <a:prstGeom prst="rect">
            <a:avLst/>
          </a:prstGeom>
        </p:spPr>
        <p:txBody>
          <a:bodyPr wrap="square">
            <a:spAutoFit/>
          </a:bodyPr>
          <a:lstStyle/>
          <a:p>
            <a:r>
              <a:rPr lang="en-GB" b="1" dirty="0" smtClean="0">
                <a:solidFill>
                  <a:schemeClr val="bg1"/>
                </a:solidFill>
                <a:latin typeface="Arial" charset="0"/>
              </a:rPr>
              <a:t>Problems in comparing - young </a:t>
            </a:r>
            <a:r>
              <a:rPr lang="en-GB" b="1" dirty="0">
                <a:solidFill>
                  <a:schemeClr val="bg1"/>
                </a:solidFill>
                <a:latin typeface="Arial" charset="0"/>
              </a:rPr>
              <a:t>children’s attention </a:t>
            </a:r>
            <a:endParaRPr lang="en-GB"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4622" y="3909355"/>
            <a:ext cx="2428274" cy="119750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4622" y="5348459"/>
            <a:ext cx="2411759" cy="137660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3464034"/>
            <a:ext cx="2231012" cy="133311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682" y="3909354"/>
            <a:ext cx="2222804" cy="128534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2" y="5348459"/>
            <a:ext cx="2231012" cy="1336647"/>
          </a:xfrm>
          <a:prstGeom prst="rect">
            <a:avLst/>
          </a:prstGeom>
        </p:spPr>
      </p:pic>
    </p:spTree>
    <p:extLst>
      <p:ext uri="{BB962C8B-B14F-4D97-AF65-F5344CB8AC3E}">
        <p14:creationId xmlns:p14="http://schemas.microsoft.com/office/powerpoint/2010/main" val="1049695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980728"/>
            <a:ext cx="8174038" cy="585936"/>
          </a:xfrm>
        </p:spPr>
        <p:txBody>
          <a:bodyPr/>
          <a:lstStyle/>
          <a:p>
            <a:r>
              <a:rPr lang="en-GB" i="1" kern="1200" dirty="0" smtClean="0">
                <a:solidFill>
                  <a:schemeClr val="tx1"/>
                </a:solidFill>
                <a:latin typeface="Arial" charset="0"/>
              </a:rPr>
              <a:t>What </a:t>
            </a:r>
            <a:r>
              <a:rPr lang="en-GB" i="1" kern="1200" dirty="0">
                <a:solidFill>
                  <a:schemeClr val="tx1"/>
                </a:solidFill>
                <a:latin typeface="Arial" charset="0"/>
              </a:rPr>
              <a:t>is influencing the child’s </a:t>
            </a:r>
            <a:r>
              <a:rPr lang="en-GB" i="1" kern="1200" dirty="0" smtClean="0">
                <a:solidFill>
                  <a:schemeClr val="tx1"/>
                </a:solidFill>
                <a:latin typeface="Arial" charset="0"/>
              </a:rPr>
              <a:t>attention ?</a:t>
            </a:r>
            <a:r>
              <a:rPr lang="en-GB" kern="1200" dirty="0">
                <a:solidFill>
                  <a:schemeClr val="tx1"/>
                </a:solidFill>
                <a:latin typeface="Arial" charset="0"/>
              </a:rPr>
              <a:t/>
            </a:r>
            <a:br>
              <a:rPr lang="en-GB" kern="1200" dirty="0">
                <a:solidFill>
                  <a:schemeClr val="tx1"/>
                </a:solidFill>
                <a:latin typeface="Arial" charset="0"/>
              </a:rPr>
            </a:br>
            <a:endParaRPr lang="en-GB" dirty="0"/>
          </a:p>
        </p:txBody>
      </p:sp>
      <p:sp>
        <p:nvSpPr>
          <p:cNvPr id="3" name="Content Placeholder 2"/>
          <p:cNvSpPr>
            <a:spLocks noGrp="1"/>
          </p:cNvSpPr>
          <p:nvPr>
            <p:ph idx="1"/>
          </p:nvPr>
        </p:nvSpPr>
        <p:spPr>
          <a:xfrm>
            <a:off x="358775" y="1566664"/>
            <a:ext cx="8137525" cy="5189736"/>
          </a:xfrm>
        </p:spPr>
        <p:txBody>
          <a:bodyPr/>
          <a:lstStyle/>
          <a:p>
            <a:pPr>
              <a:buFont typeface="Arial" panose="020B0604020202020204" pitchFamily="34" charset="0"/>
              <a:buChar char="•"/>
            </a:pPr>
            <a:r>
              <a:rPr lang="en-GB" kern="1200" dirty="0" smtClean="0">
                <a:latin typeface="Arial" charset="0"/>
              </a:rPr>
              <a:t>The older sibling – participation, recollection</a:t>
            </a:r>
            <a:r>
              <a:rPr lang="en-GB" kern="1200" dirty="0">
                <a:latin typeface="Arial" charset="0"/>
              </a:rPr>
              <a:t> </a:t>
            </a:r>
            <a:r>
              <a:rPr lang="en-GB" kern="1200" dirty="0" smtClean="0">
                <a:latin typeface="Arial" charset="0"/>
              </a:rPr>
              <a:t>and expansion </a:t>
            </a:r>
          </a:p>
          <a:p>
            <a:pPr marL="0" indent="0"/>
            <a:r>
              <a:rPr lang="en-GB" sz="2400" i="1" kern="1200" dirty="0" smtClean="0">
                <a:latin typeface="Arial" charset="0"/>
              </a:rPr>
              <a:t>Given </a:t>
            </a:r>
            <a:r>
              <a:rPr lang="en-GB" sz="2400" i="1" kern="1200" dirty="0">
                <a:latin typeface="Arial" charset="0"/>
              </a:rPr>
              <a:t>that this would be the first time the young child would have this kind of experience; he may need time to recall his memory; that is, when the older sibling talks about the footage it may help the younger ones to think about what happened, or to understand the situation of being interviewed, or to talk about their experiences, as represented in the footage (International collaborator analysis: HK researcher)</a:t>
            </a:r>
            <a:r>
              <a:rPr lang="en-GB" sz="2400" kern="1200" dirty="0">
                <a:latin typeface="Arial" charset="0"/>
              </a:rPr>
              <a:t>. </a:t>
            </a:r>
          </a:p>
          <a:p>
            <a:pPr marL="171450" indent="-171450">
              <a:buFont typeface="Wingdings" panose="05000000000000000000" pitchFamily="2" charset="2"/>
              <a:buChar char="Ø"/>
            </a:pPr>
            <a:r>
              <a:rPr lang="en-GB" kern="1200" dirty="0" smtClean="0">
                <a:latin typeface="Arial" charset="0"/>
              </a:rPr>
              <a:t>The </a:t>
            </a:r>
            <a:r>
              <a:rPr lang="en-GB" kern="1200" dirty="0">
                <a:latin typeface="Arial" charset="0"/>
              </a:rPr>
              <a:t>platform for the young child Alex to act in these </a:t>
            </a:r>
            <a:r>
              <a:rPr lang="en-GB" kern="1200" dirty="0" smtClean="0">
                <a:latin typeface="Arial" charset="0"/>
              </a:rPr>
              <a:t>ways - facilitated </a:t>
            </a:r>
            <a:r>
              <a:rPr lang="en-GB" kern="1200" dirty="0">
                <a:latin typeface="Arial" charset="0"/>
              </a:rPr>
              <a:t>by his attention being drawn to watch his elder sibling participate in the dialogue.  </a:t>
            </a:r>
          </a:p>
          <a:p>
            <a:endParaRPr lang="en-GB" kern="1200" dirty="0" smtClean="0">
              <a:latin typeface="Arial" charset="0"/>
            </a:endParaRPr>
          </a:p>
        </p:txBody>
      </p:sp>
    </p:spTree>
    <p:extLst>
      <p:ext uri="{BB962C8B-B14F-4D97-AF65-F5344CB8AC3E}">
        <p14:creationId xmlns:p14="http://schemas.microsoft.com/office/powerpoint/2010/main" val="3143345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2" y="1052736"/>
            <a:ext cx="8174038" cy="576262"/>
          </a:xfrm>
        </p:spPr>
        <p:txBody>
          <a:bodyPr/>
          <a:lstStyle/>
          <a:p>
            <a:r>
              <a:rPr lang="en-GB" i="1" kern="1200" dirty="0">
                <a:solidFill>
                  <a:schemeClr val="tx1"/>
                </a:solidFill>
                <a:latin typeface="Arial" charset="0"/>
              </a:rPr>
              <a:t>What is influencing the child’s attention ?</a:t>
            </a:r>
            <a:r>
              <a:rPr lang="en-GB" kern="1200" dirty="0">
                <a:solidFill>
                  <a:schemeClr val="tx1"/>
                </a:solidFill>
                <a:latin typeface="Arial" charset="0"/>
              </a:rPr>
              <a:t/>
            </a:r>
            <a:br>
              <a:rPr lang="en-GB" kern="1200" dirty="0">
                <a:solidFill>
                  <a:schemeClr val="tx1"/>
                </a:solidFill>
                <a:latin typeface="Arial" charset="0"/>
              </a:rPr>
            </a:br>
            <a:endParaRPr lang="en-GB" dirty="0"/>
          </a:p>
        </p:txBody>
      </p:sp>
      <p:sp>
        <p:nvSpPr>
          <p:cNvPr id="3" name="Content Placeholder 2"/>
          <p:cNvSpPr>
            <a:spLocks noGrp="1"/>
          </p:cNvSpPr>
          <p:nvPr>
            <p:ph idx="1"/>
          </p:nvPr>
        </p:nvSpPr>
        <p:spPr>
          <a:xfrm>
            <a:off x="322263" y="1628998"/>
            <a:ext cx="8174038" cy="5127402"/>
          </a:xfrm>
        </p:spPr>
        <p:txBody>
          <a:bodyPr/>
          <a:lstStyle/>
          <a:p>
            <a:pPr>
              <a:buFont typeface="Arial" panose="020B0604020202020204" pitchFamily="34" charset="0"/>
              <a:buChar char="•"/>
            </a:pPr>
            <a:r>
              <a:rPr lang="en-GB" kern="1200" dirty="0">
                <a:latin typeface="Arial" charset="0"/>
              </a:rPr>
              <a:t>The translator - emotional dialogue </a:t>
            </a:r>
          </a:p>
          <a:p>
            <a:pPr marL="171450" indent="-171450">
              <a:buFont typeface="Wingdings" panose="05000000000000000000" pitchFamily="2" charset="2"/>
              <a:buChar char="Ø"/>
            </a:pPr>
            <a:r>
              <a:rPr lang="en-GB" kern="1200" dirty="0">
                <a:latin typeface="Arial" charset="0"/>
              </a:rPr>
              <a:t>Non attention  to full </a:t>
            </a:r>
            <a:r>
              <a:rPr lang="en-GB" kern="1200" dirty="0" smtClean="0">
                <a:latin typeface="Arial" charset="0"/>
              </a:rPr>
              <a:t>attention. How? </a:t>
            </a:r>
            <a:endParaRPr lang="en-GB" kern="1200" dirty="0">
              <a:latin typeface="Arial" charset="0"/>
            </a:endParaRPr>
          </a:p>
          <a:p>
            <a:pPr marL="171450" indent="-171450">
              <a:buFont typeface="Wingdings" panose="05000000000000000000" pitchFamily="2" charset="2"/>
              <a:buChar char="Ø"/>
            </a:pPr>
            <a:r>
              <a:rPr lang="en-GB" kern="1200" dirty="0" smtClean="0">
                <a:latin typeface="Arial" charset="0"/>
              </a:rPr>
              <a:t>researcher </a:t>
            </a:r>
            <a:r>
              <a:rPr lang="en-GB" kern="1200" dirty="0">
                <a:latin typeface="Arial" charset="0"/>
              </a:rPr>
              <a:t>generated footage</a:t>
            </a:r>
            <a:r>
              <a:rPr lang="en-GB" kern="1200" dirty="0" smtClean="0">
                <a:latin typeface="Arial" charset="0"/>
              </a:rPr>
              <a:t>… </a:t>
            </a:r>
            <a:r>
              <a:rPr lang="en-GB" kern="1200" dirty="0">
                <a:latin typeface="Arial" charset="0"/>
              </a:rPr>
              <a:t>a more intimate relationship develops between the researcher, the translator and the footage. </a:t>
            </a:r>
          </a:p>
          <a:p>
            <a:pPr marL="171450" indent="-171450">
              <a:buFont typeface="Wingdings" panose="05000000000000000000" pitchFamily="2" charset="2"/>
              <a:buChar char="Ø"/>
            </a:pPr>
            <a:r>
              <a:rPr lang="en-GB" kern="1200" dirty="0">
                <a:latin typeface="Arial" charset="0"/>
              </a:rPr>
              <a:t>- an emotional dialogue is built; …attention becomes more sustained and qualitatively different, …demonstrated </a:t>
            </a:r>
            <a:r>
              <a:rPr lang="en-GB" kern="1200" dirty="0" smtClean="0">
                <a:latin typeface="Arial" charset="0"/>
              </a:rPr>
              <a:t>….trying </a:t>
            </a:r>
            <a:r>
              <a:rPr lang="en-GB" kern="1200" dirty="0">
                <a:latin typeface="Arial" charset="0"/>
              </a:rPr>
              <a:t>to express himself in two languages </a:t>
            </a:r>
            <a:r>
              <a:rPr lang="en-GB" kern="1200" dirty="0" smtClean="0">
                <a:latin typeface="Arial" charset="0"/>
              </a:rPr>
              <a:t>…use </a:t>
            </a:r>
            <a:r>
              <a:rPr lang="en-GB" kern="1200" dirty="0">
                <a:latin typeface="Arial" charset="0"/>
              </a:rPr>
              <a:t>of </a:t>
            </a:r>
            <a:r>
              <a:rPr lang="en-GB" kern="1200" dirty="0" smtClean="0">
                <a:latin typeface="Arial" charset="0"/>
              </a:rPr>
              <a:t>gestures… </a:t>
            </a:r>
            <a:r>
              <a:rPr lang="en-GB" kern="1200" dirty="0">
                <a:latin typeface="Arial" charset="0"/>
              </a:rPr>
              <a:t>how he hits the ball, …whispers in the translator’s </a:t>
            </a:r>
            <a:r>
              <a:rPr lang="en-GB" kern="1200" dirty="0" smtClean="0">
                <a:latin typeface="Arial" charset="0"/>
              </a:rPr>
              <a:t>ear… </a:t>
            </a:r>
            <a:r>
              <a:rPr lang="en-GB" kern="1200" dirty="0">
                <a:latin typeface="Arial" charset="0"/>
              </a:rPr>
              <a:t>how he shuts his eyes, holding his arms up as if hitting the ball in the footage, because ‘he’s a bit afraid of the ball’. …</a:t>
            </a:r>
          </a:p>
          <a:p>
            <a:endParaRPr lang="en-GB" dirty="0"/>
          </a:p>
          <a:p>
            <a:endParaRPr lang="en-GB" dirty="0"/>
          </a:p>
        </p:txBody>
      </p:sp>
    </p:spTree>
    <p:extLst>
      <p:ext uri="{BB962C8B-B14F-4D97-AF65-F5344CB8AC3E}">
        <p14:creationId xmlns:p14="http://schemas.microsoft.com/office/powerpoint/2010/main" val="1898560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might say…</a:t>
            </a:r>
            <a:endParaRPr lang="en-GB" dirty="0"/>
          </a:p>
        </p:txBody>
      </p:sp>
      <p:sp>
        <p:nvSpPr>
          <p:cNvPr id="3" name="Content Placeholder 2"/>
          <p:cNvSpPr>
            <a:spLocks noGrp="1"/>
          </p:cNvSpPr>
          <p:nvPr>
            <p:ph idx="1"/>
          </p:nvPr>
        </p:nvSpPr>
        <p:spPr>
          <a:xfrm>
            <a:off x="251521" y="1700808"/>
            <a:ext cx="8244780" cy="5055592"/>
          </a:xfrm>
        </p:spPr>
        <p:txBody>
          <a:bodyPr/>
          <a:lstStyle/>
          <a:p>
            <a:pPr>
              <a:buFont typeface="Arial" panose="020B0604020202020204" pitchFamily="34" charset="0"/>
              <a:buChar char="•"/>
            </a:pPr>
            <a:r>
              <a:rPr lang="en-GB" kern="1200" dirty="0">
                <a:latin typeface="Arial" charset="0"/>
              </a:rPr>
              <a:t>F</a:t>
            </a:r>
            <a:r>
              <a:rPr lang="en-GB" kern="1200" dirty="0" smtClean="0">
                <a:latin typeface="Arial" charset="0"/>
              </a:rPr>
              <a:t>irst stimulus (film footage) - limited </a:t>
            </a:r>
            <a:r>
              <a:rPr lang="en-GB" kern="1200" dirty="0">
                <a:latin typeface="Arial" charset="0"/>
              </a:rPr>
              <a:t>in generating and sustaining attention </a:t>
            </a:r>
            <a:endParaRPr lang="en-GB" kern="1200" dirty="0" smtClean="0">
              <a:latin typeface="Arial" charset="0"/>
            </a:endParaRPr>
          </a:p>
          <a:p>
            <a:pPr>
              <a:buFont typeface="Wingdings" panose="05000000000000000000" pitchFamily="2" charset="2"/>
              <a:buChar char="Ø"/>
            </a:pPr>
            <a:r>
              <a:rPr lang="en-GB" kern="1200" dirty="0" smtClean="0">
                <a:latin typeface="Arial" charset="0"/>
              </a:rPr>
              <a:t>Did the emotional </a:t>
            </a:r>
            <a:r>
              <a:rPr lang="en-GB" kern="1200" dirty="0">
                <a:latin typeface="Arial" charset="0"/>
              </a:rPr>
              <a:t>(non-linguistic) response </a:t>
            </a:r>
            <a:r>
              <a:rPr lang="en-GB" kern="1200" dirty="0" smtClean="0">
                <a:latin typeface="Arial" charset="0"/>
              </a:rPr>
              <a:t>between </a:t>
            </a:r>
            <a:r>
              <a:rPr lang="en-GB" kern="1200" dirty="0">
                <a:latin typeface="Arial" charset="0"/>
              </a:rPr>
              <a:t>the researcher or translator and the child </a:t>
            </a:r>
            <a:r>
              <a:rPr lang="en-GB" kern="1200" dirty="0" smtClean="0">
                <a:latin typeface="Arial" charset="0"/>
              </a:rPr>
              <a:t>function </a:t>
            </a:r>
            <a:r>
              <a:rPr lang="en-GB" kern="1200" dirty="0">
                <a:latin typeface="Arial" charset="0"/>
              </a:rPr>
              <a:t>as a second </a:t>
            </a:r>
            <a:r>
              <a:rPr lang="en-GB" kern="1200" dirty="0" smtClean="0">
                <a:latin typeface="Arial" charset="0"/>
              </a:rPr>
              <a:t>stimulus?</a:t>
            </a:r>
          </a:p>
          <a:p>
            <a:pPr>
              <a:buFont typeface="Wingdings" panose="05000000000000000000" pitchFamily="2" charset="2"/>
              <a:buChar char="Ø"/>
            </a:pPr>
            <a:r>
              <a:rPr lang="en-GB" kern="1200" dirty="0" smtClean="0">
                <a:latin typeface="Arial" charset="0"/>
              </a:rPr>
              <a:t>So </a:t>
            </a:r>
            <a:r>
              <a:rPr lang="en-GB" kern="1200" dirty="0">
                <a:latin typeface="Arial" charset="0"/>
              </a:rPr>
              <a:t>that the young child responded to the emotional dialogue and in turn generated and sustained attention.    </a:t>
            </a:r>
          </a:p>
          <a:p>
            <a:pPr>
              <a:buFont typeface="Wingdings" panose="05000000000000000000" pitchFamily="2" charset="2"/>
              <a:buChar char="Ø"/>
            </a:pPr>
            <a:r>
              <a:rPr lang="en-GB" kern="1200" dirty="0">
                <a:latin typeface="Arial" charset="0"/>
              </a:rPr>
              <a:t> </a:t>
            </a:r>
            <a:r>
              <a:rPr lang="en-GB" kern="1200" dirty="0" err="1" smtClean="0">
                <a:latin typeface="Arial" charset="0"/>
              </a:rPr>
              <a:t>Attunement</a:t>
            </a:r>
            <a:r>
              <a:rPr lang="en-GB" kern="1200" dirty="0" smtClean="0">
                <a:latin typeface="Arial" charset="0"/>
              </a:rPr>
              <a:t> </a:t>
            </a:r>
            <a:r>
              <a:rPr lang="en-GB" kern="1200" dirty="0">
                <a:latin typeface="Arial" charset="0"/>
              </a:rPr>
              <a:t>as part of emotional dialogue is non-linguistic and we maintain, an important aspect of generating and sustaining </a:t>
            </a:r>
            <a:r>
              <a:rPr lang="en-GB" kern="1200" dirty="0" smtClean="0">
                <a:latin typeface="Arial" charset="0"/>
              </a:rPr>
              <a:t>attention (</a:t>
            </a:r>
            <a:r>
              <a:rPr lang="en-GB" kern="1200" dirty="0" err="1" smtClean="0">
                <a:latin typeface="Arial" charset="0"/>
              </a:rPr>
              <a:t>Broadfoot</a:t>
            </a:r>
            <a:r>
              <a:rPr lang="en-GB" kern="1200" dirty="0" smtClean="0">
                <a:latin typeface="Arial" charset="0"/>
              </a:rPr>
              <a:t> 2001 calls this </a:t>
            </a:r>
            <a:r>
              <a:rPr lang="en-GB" i="1" kern="1200" dirty="0" smtClean="0">
                <a:latin typeface="Arial" charset="0"/>
              </a:rPr>
              <a:t>constructing mutual understanding</a:t>
            </a:r>
            <a:r>
              <a:rPr lang="en-GB" kern="1200" dirty="0" smtClean="0">
                <a:latin typeface="Arial" charset="0"/>
              </a:rPr>
              <a:t>)</a:t>
            </a:r>
          </a:p>
          <a:p>
            <a:pPr>
              <a:buFont typeface="Wingdings" panose="05000000000000000000" pitchFamily="2" charset="2"/>
              <a:buChar char="Ø"/>
            </a:pPr>
            <a:r>
              <a:rPr lang="en-GB" kern="1200" dirty="0" smtClean="0">
                <a:latin typeface="Arial" charset="0"/>
              </a:rPr>
              <a:t>To what extent was I responsive to children’s non verbal signals</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1032117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value of the second stimulus…</a:t>
            </a:r>
            <a:endParaRPr lang="en-GB" dirty="0"/>
          </a:p>
        </p:txBody>
      </p:sp>
      <p:sp>
        <p:nvSpPr>
          <p:cNvPr id="3" name="Content Placeholder 2"/>
          <p:cNvSpPr>
            <a:spLocks noGrp="1"/>
          </p:cNvSpPr>
          <p:nvPr>
            <p:ph idx="1"/>
          </p:nvPr>
        </p:nvSpPr>
        <p:spPr>
          <a:xfrm>
            <a:off x="309926" y="1835150"/>
            <a:ext cx="8137525" cy="4525962"/>
          </a:xfrm>
        </p:spPr>
        <p:txBody>
          <a:bodyPr/>
          <a:lstStyle/>
          <a:p>
            <a:r>
              <a:rPr lang="en-GB" b="1" kern="1200" dirty="0" smtClean="0">
                <a:latin typeface="Arial" charset="0"/>
              </a:rPr>
              <a:t>	</a:t>
            </a:r>
            <a:r>
              <a:rPr lang="en-GB" kern="1200" dirty="0" smtClean="0">
                <a:latin typeface="Arial" charset="0"/>
              </a:rPr>
              <a:t>  </a:t>
            </a:r>
          </a:p>
          <a:p>
            <a:r>
              <a:rPr lang="en-GB" b="1" kern="1200" dirty="0">
                <a:latin typeface="Arial" charset="0"/>
              </a:rPr>
              <a:t>	</a:t>
            </a:r>
            <a:r>
              <a:rPr lang="en-GB" sz="2800" kern="1200" dirty="0" smtClean="0">
                <a:latin typeface="Arial" charset="0"/>
              </a:rPr>
              <a:t>Locating </a:t>
            </a:r>
            <a:r>
              <a:rPr lang="en-GB" sz="2800" kern="1200" dirty="0">
                <a:latin typeface="Arial" charset="0"/>
              </a:rPr>
              <a:t>and understanding the second stimulus </a:t>
            </a:r>
            <a:r>
              <a:rPr lang="en-GB" sz="2800" kern="1200" dirty="0" smtClean="0">
                <a:latin typeface="Arial" charset="0"/>
              </a:rPr>
              <a:t>in visual analysis provides </a:t>
            </a:r>
            <a:r>
              <a:rPr lang="en-GB" sz="2800" kern="1200" dirty="0">
                <a:latin typeface="Arial" charset="0"/>
              </a:rPr>
              <a:t>a critical position to researchers, upon which they make subsequent claims about </a:t>
            </a:r>
            <a:r>
              <a:rPr lang="en-GB" sz="2800" kern="1200" dirty="0" smtClean="0">
                <a:latin typeface="Arial" charset="0"/>
              </a:rPr>
              <a:t>comparing the </a:t>
            </a:r>
            <a:r>
              <a:rPr lang="en-GB" sz="2800" kern="1200" dirty="0">
                <a:latin typeface="Arial" charset="0"/>
              </a:rPr>
              <a:t>opportunities for young children’s development in their </a:t>
            </a:r>
            <a:r>
              <a:rPr lang="en-GB" sz="2800" kern="1200" dirty="0" smtClean="0">
                <a:latin typeface="Arial" charset="0"/>
              </a:rPr>
              <a:t>relationships</a:t>
            </a:r>
            <a:r>
              <a:rPr lang="en-GB" b="1" kern="1200" dirty="0" smtClean="0">
                <a:latin typeface="Arial" charset="0"/>
              </a:rPr>
              <a:t>.</a:t>
            </a:r>
            <a:endParaRPr lang="en-GB" dirty="0"/>
          </a:p>
        </p:txBody>
      </p:sp>
    </p:spTree>
    <p:extLst>
      <p:ext uri="{BB962C8B-B14F-4D97-AF65-F5344CB8AC3E}">
        <p14:creationId xmlns:p14="http://schemas.microsoft.com/office/powerpoint/2010/main" val="4276417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827584" y="2967334"/>
            <a:ext cx="6030416" cy="1815882"/>
          </a:xfrm>
          <a:prstGeom prst="rect">
            <a:avLst/>
          </a:prstGeom>
        </p:spPr>
        <p:txBody>
          <a:bodyPr wrap="square">
            <a:spAutoFit/>
          </a:bodyPr>
          <a:lstStyle/>
          <a:p>
            <a:pPr algn="ctr"/>
            <a:r>
              <a:rPr lang="en-GB" sz="2800" dirty="0" smtClean="0"/>
              <a:t>CONCLUSION: </a:t>
            </a:r>
          </a:p>
          <a:p>
            <a:pPr algn="ctr"/>
            <a:r>
              <a:rPr lang="en-GB" sz="2800" dirty="0" smtClean="0"/>
              <a:t>CLOSING SCENES FOR SCOPE AND POSSIBILITIES USING VISUAL TECHNOLOGY</a:t>
            </a:r>
            <a:endParaRPr lang="en-GB" sz="2800" dirty="0"/>
          </a:p>
        </p:txBody>
      </p:sp>
    </p:spTree>
    <p:extLst>
      <p:ext uri="{BB962C8B-B14F-4D97-AF65-F5344CB8AC3E}">
        <p14:creationId xmlns:p14="http://schemas.microsoft.com/office/powerpoint/2010/main" val="3004767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58888"/>
            <a:ext cx="8353301" cy="873968"/>
          </a:xfrm>
        </p:spPr>
        <p:txBody>
          <a:bodyPr/>
          <a:lstStyle/>
          <a:p>
            <a:r>
              <a:rPr lang="en-GB" dirty="0" smtClean="0"/>
              <a:t>Comparing societal values and institutional interaction within country </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711" y="2232382"/>
            <a:ext cx="8047652" cy="4522074"/>
          </a:xfrm>
        </p:spPr>
      </p:pic>
    </p:spTree>
    <p:extLst>
      <p:ext uri="{BB962C8B-B14F-4D97-AF65-F5344CB8AC3E}">
        <p14:creationId xmlns:p14="http://schemas.microsoft.com/office/powerpoint/2010/main" val="3994935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 with teachers</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310" y="2328471"/>
            <a:ext cx="8066805" cy="3929846"/>
          </a:xfrm>
        </p:spPr>
      </p:pic>
    </p:spTree>
    <p:extLst>
      <p:ext uri="{BB962C8B-B14F-4D97-AF65-F5344CB8AC3E}">
        <p14:creationId xmlns:p14="http://schemas.microsoft.com/office/powerpoint/2010/main" val="796968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99" y="476672"/>
            <a:ext cx="8174038" cy="504056"/>
          </a:xfrm>
        </p:spPr>
        <p:txBody>
          <a:bodyPr/>
          <a:lstStyle/>
          <a:p>
            <a:r>
              <a:rPr lang="en-GB" dirty="0" smtClean="0">
                <a:solidFill>
                  <a:schemeClr val="bg1"/>
                </a:solidFill>
              </a:rPr>
              <a:t>Concluding comments </a:t>
            </a:r>
            <a:endParaRPr lang="en-GB" dirty="0">
              <a:solidFill>
                <a:schemeClr val="bg1"/>
              </a:solidFill>
            </a:endParaRPr>
          </a:p>
        </p:txBody>
      </p:sp>
      <p:sp>
        <p:nvSpPr>
          <p:cNvPr id="3" name="Content Placeholder 2"/>
          <p:cNvSpPr>
            <a:spLocks noGrp="1"/>
          </p:cNvSpPr>
          <p:nvPr>
            <p:ph idx="1"/>
          </p:nvPr>
        </p:nvSpPr>
        <p:spPr>
          <a:xfrm>
            <a:off x="143000" y="1052736"/>
            <a:ext cx="8174037" cy="5616624"/>
          </a:xfrm>
        </p:spPr>
        <p:txBody>
          <a:bodyPr/>
          <a:lstStyle/>
          <a:p>
            <a:pPr>
              <a:buFont typeface="Arial" panose="020B0604020202020204" pitchFamily="34" charset="0"/>
              <a:buChar char="•"/>
            </a:pPr>
            <a:r>
              <a:rPr lang="en-GB" dirty="0" smtClean="0"/>
              <a:t>Visual technology is </a:t>
            </a:r>
            <a:r>
              <a:rPr lang="en-GB" dirty="0"/>
              <a:t>a reflexive </a:t>
            </a:r>
            <a:r>
              <a:rPr lang="en-GB" dirty="0" smtClean="0"/>
              <a:t>device.</a:t>
            </a:r>
          </a:p>
          <a:p>
            <a:pPr>
              <a:buFont typeface="Arial" panose="020B0604020202020204" pitchFamily="34" charset="0"/>
              <a:buChar char="•"/>
            </a:pPr>
            <a:r>
              <a:rPr lang="en-GB" dirty="0" smtClean="0"/>
              <a:t>By implication it can be used collaboratively for comparison in a number of ways in cross cultural studies. This includes:</a:t>
            </a:r>
          </a:p>
          <a:p>
            <a:pPr>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Working with young children : children’s </a:t>
            </a:r>
            <a:r>
              <a:rPr lang="en-US" altLang="en-US" dirty="0">
                <a:latin typeface="Arial" panose="020B0604020202020204" pitchFamily="34" charset="0"/>
                <a:cs typeface="Arial" panose="020B0604020202020204" pitchFamily="34" charset="0"/>
              </a:rPr>
              <a:t>reflexivity in visual analysis </a:t>
            </a:r>
            <a:r>
              <a:rPr lang="en-US" altLang="en-US" dirty="0" smtClean="0">
                <a:latin typeface="Arial" panose="020B0604020202020204" pitchFamily="34" charset="0"/>
                <a:cs typeface="Arial" panose="020B0604020202020204" pitchFamily="34" charset="0"/>
              </a:rPr>
              <a:t>– to identify the problems of working with young children which affect comparisons and to ensure validity.</a:t>
            </a:r>
            <a:endParaRPr lang="en-GB" dirty="0"/>
          </a:p>
          <a:p>
            <a:pPr>
              <a:buFont typeface="Arial" panose="020B0604020202020204" pitchFamily="34" charset="0"/>
              <a:buChar char="•"/>
            </a:pPr>
            <a:r>
              <a:rPr lang="en-GB" dirty="0" smtClean="0"/>
              <a:t>Intervention work –explicating practitioners values in how fathers support learning; their perspective of learning and development</a:t>
            </a:r>
          </a:p>
          <a:p>
            <a:pPr>
              <a:buFont typeface="Arial" panose="020B0604020202020204" pitchFamily="34" charset="0"/>
              <a:buChar char="•"/>
            </a:pPr>
            <a:r>
              <a:rPr lang="en-US" altLang="en-US" smtClean="0">
                <a:latin typeface="Arial" panose="020B0604020202020204" pitchFamily="34" charset="0"/>
                <a:cs typeface="Arial" panose="020B0604020202020204" pitchFamily="34" charset="0"/>
              </a:rPr>
              <a:t>International teams : team </a:t>
            </a:r>
            <a:r>
              <a:rPr lang="en-US" altLang="en-US" dirty="0" smtClean="0">
                <a:latin typeface="Arial" panose="020B0604020202020204" pitchFamily="34" charset="0"/>
                <a:cs typeface="Arial" panose="020B0604020202020204" pitchFamily="34" charset="0"/>
              </a:rPr>
              <a:t>based reflexivity – collaboration and negotiation explicating how and what could be compared within the case and sites.</a:t>
            </a:r>
          </a:p>
          <a:p>
            <a:endParaRPr lang="en-GB" dirty="0"/>
          </a:p>
        </p:txBody>
      </p:sp>
    </p:spTree>
    <p:extLst>
      <p:ext uri="{BB962C8B-B14F-4D97-AF65-F5344CB8AC3E}">
        <p14:creationId xmlns:p14="http://schemas.microsoft.com/office/powerpoint/2010/main" val="2372248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idx="1"/>
          </p:nvPr>
        </p:nvPicPr>
        <p:blipFill>
          <a:blip r:embed="rId3">
            <a:extLst>
              <a:ext uri="{28A0092B-C50C-407E-A947-70E740481C1C}">
                <a14:useLocalDpi xmlns:a14="http://schemas.microsoft.com/office/drawing/2010/main" val="0"/>
              </a:ext>
            </a:extLst>
          </a:blip>
          <a:srcRect t="29334" b="29334"/>
          <a:stretch>
            <a:fillRect/>
          </a:stretch>
        </p:blipFill>
        <p:spPr>
          <a:xfrm>
            <a:off x="2248990" y="1229043"/>
            <a:ext cx="2739024" cy="1852473"/>
          </a:xfr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4373" y="3401839"/>
            <a:ext cx="1905267" cy="215331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472" y="3422469"/>
            <a:ext cx="1656696" cy="2132683"/>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5682" y="3401839"/>
            <a:ext cx="1678097" cy="2199668"/>
          </a:xfrm>
          <a:prstGeom prst="rect">
            <a:avLst/>
          </a:prstGeom>
        </p:spPr>
      </p:pic>
      <p:sp>
        <p:nvSpPr>
          <p:cNvPr id="17" name="TextBox 16"/>
          <p:cNvSpPr txBox="1"/>
          <p:nvPr/>
        </p:nvSpPr>
        <p:spPr>
          <a:xfrm>
            <a:off x="273611" y="1511659"/>
            <a:ext cx="1898112" cy="1200329"/>
          </a:xfrm>
          <a:prstGeom prst="rect">
            <a:avLst/>
          </a:prstGeom>
          <a:noFill/>
        </p:spPr>
        <p:txBody>
          <a:bodyPr wrap="square" rtlCol="0">
            <a:spAutoFit/>
          </a:bodyPr>
          <a:lstStyle/>
          <a:p>
            <a:r>
              <a:rPr lang="en-GB" dirty="0"/>
              <a:t>Dr Michelle Lam </a:t>
            </a:r>
            <a:r>
              <a:rPr lang="en-GB" dirty="0" smtClean="0"/>
              <a:t>- Education  University </a:t>
            </a:r>
          </a:p>
          <a:p>
            <a:r>
              <a:rPr lang="en-GB" dirty="0" smtClean="0"/>
              <a:t>of </a:t>
            </a:r>
            <a:r>
              <a:rPr lang="en-GB" dirty="0"/>
              <a:t>Hong Kong </a:t>
            </a:r>
          </a:p>
        </p:txBody>
      </p:sp>
      <p:sp>
        <p:nvSpPr>
          <p:cNvPr id="18" name="TextBox 17"/>
          <p:cNvSpPr txBox="1"/>
          <p:nvPr/>
        </p:nvSpPr>
        <p:spPr>
          <a:xfrm>
            <a:off x="5940152" y="5555152"/>
            <a:ext cx="2642900" cy="1200329"/>
          </a:xfrm>
          <a:prstGeom prst="rect">
            <a:avLst/>
          </a:prstGeom>
          <a:noFill/>
        </p:spPr>
        <p:txBody>
          <a:bodyPr wrap="square" rtlCol="0">
            <a:spAutoFit/>
          </a:bodyPr>
          <a:lstStyle/>
          <a:p>
            <a:r>
              <a:rPr lang="en-GB" dirty="0" smtClean="0"/>
              <a:t>Dr Rajani Konantambigi </a:t>
            </a:r>
          </a:p>
          <a:p>
            <a:r>
              <a:rPr lang="en-GB" dirty="0" smtClean="0"/>
              <a:t>-Tata </a:t>
            </a:r>
            <a:r>
              <a:rPr lang="en-GB" dirty="0"/>
              <a:t>Institute of Social Sciences (TISS), </a:t>
            </a:r>
            <a:r>
              <a:rPr lang="en-GB" dirty="0" smtClean="0"/>
              <a:t>Mumbai</a:t>
            </a:r>
            <a:r>
              <a:rPr lang="en-GB" dirty="0"/>
              <a:t>, India </a:t>
            </a:r>
          </a:p>
        </p:txBody>
      </p:sp>
      <p:sp>
        <p:nvSpPr>
          <p:cNvPr id="19" name="TextBox 18"/>
          <p:cNvSpPr txBox="1"/>
          <p:nvPr/>
        </p:nvSpPr>
        <p:spPr>
          <a:xfrm>
            <a:off x="273611" y="5555152"/>
            <a:ext cx="2057605" cy="1477328"/>
          </a:xfrm>
          <a:prstGeom prst="rect">
            <a:avLst/>
          </a:prstGeom>
          <a:noFill/>
        </p:spPr>
        <p:txBody>
          <a:bodyPr wrap="square" rtlCol="0">
            <a:spAutoFit/>
          </a:bodyPr>
          <a:lstStyle/>
          <a:p>
            <a:r>
              <a:rPr lang="en-GB" dirty="0"/>
              <a:t>Dr </a:t>
            </a:r>
            <a:r>
              <a:rPr lang="en-GB" dirty="0" err="1"/>
              <a:t>Sissell</a:t>
            </a:r>
            <a:r>
              <a:rPr lang="en-GB" dirty="0"/>
              <a:t> </a:t>
            </a:r>
            <a:r>
              <a:rPr lang="en-GB" dirty="0" smtClean="0"/>
              <a:t>Sollied -</a:t>
            </a:r>
          </a:p>
          <a:p>
            <a:r>
              <a:rPr lang="en-GB" dirty="0" smtClean="0"/>
              <a:t>- University </a:t>
            </a:r>
            <a:r>
              <a:rPr lang="en-GB" dirty="0"/>
              <a:t>of </a:t>
            </a:r>
            <a:r>
              <a:rPr lang="en-GB" dirty="0" err="1"/>
              <a:t>Tromso</a:t>
            </a:r>
            <a:r>
              <a:rPr lang="en-GB" dirty="0"/>
              <a:t> (</a:t>
            </a:r>
            <a:r>
              <a:rPr lang="en-GB" dirty="0" err="1"/>
              <a:t>UiT</a:t>
            </a:r>
            <a:r>
              <a:rPr lang="en-GB" dirty="0"/>
              <a:t>), </a:t>
            </a:r>
            <a:r>
              <a:rPr lang="en-GB" dirty="0" smtClean="0"/>
              <a:t>Norway</a:t>
            </a:r>
            <a:endParaRPr lang="en-GB" dirty="0"/>
          </a:p>
          <a:p>
            <a:endParaRPr lang="en-GB" dirty="0"/>
          </a:p>
        </p:txBody>
      </p:sp>
      <p:sp>
        <p:nvSpPr>
          <p:cNvPr id="20" name="TextBox 19"/>
          <p:cNvSpPr txBox="1"/>
          <p:nvPr/>
        </p:nvSpPr>
        <p:spPr>
          <a:xfrm>
            <a:off x="3467954" y="5586644"/>
            <a:ext cx="2386998" cy="1200329"/>
          </a:xfrm>
          <a:prstGeom prst="rect">
            <a:avLst/>
          </a:prstGeom>
          <a:noFill/>
        </p:spPr>
        <p:txBody>
          <a:bodyPr wrap="square" rtlCol="0">
            <a:spAutoFit/>
          </a:bodyPr>
          <a:lstStyle/>
          <a:p>
            <a:r>
              <a:rPr lang="en-GB" dirty="0" smtClean="0"/>
              <a:t>Dr Rita Chawla-Duggan</a:t>
            </a:r>
          </a:p>
          <a:p>
            <a:r>
              <a:rPr lang="en-GB" dirty="0" smtClean="0"/>
              <a:t> – University of Bath, UK</a:t>
            </a:r>
            <a:endParaRPr lang="en-GB" dirty="0"/>
          </a:p>
        </p:txBody>
      </p:sp>
      <p:sp>
        <p:nvSpPr>
          <p:cNvPr id="26" name="Oval Callout 25"/>
          <p:cNvSpPr/>
          <p:nvPr/>
        </p:nvSpPr>
        <p:spPr>
          <a:xfrm>
            <a:off x="4067944" y="908720"/>
            <a:ext cx="4138736" cy="279971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How can we use visual technology </a:t>
            </a:r>
            <a:r>
              <a:rPr lang="en-GB" sz="1600" b="1" dirty="0" smtClean="0">
                <a:solidFill>
                  <a:schemeClr val="tx1"/>
                </a:solidFill>
              </a:rPr>
              <a:t>critically, to </a:t>
            </a:r>
            <a:r>
              <a:rPr lang="en-GB" sz="1600" b="1" dirty="0">
                <a:solidFill>
                  <a:schemeClr val="tx1"/>
                </a:solidFill>
              </a:rPr>
              <a:t>explicate </a:t>
            </a:r>
            <a:r>
              <a:rPr lang="en-GB" sz="1600" b="1" i="1" dirty="0" smtClean="0">
                <a:solidFill>
                  <a:schemeClr val="tx1"/>
                </a:solidFill>
              </a:rPr>
              <a:t>learning as developing  through interaction </a:t>
            </a:r>
            <a:r>
              <a:rPr lang="en-GB" sz="1600" b="1" dirty="0" smtClean="0">
                <a:solidFill>
                  <a:schemeClr val="tx1"/>
                </a:solidFill>
              </a:rPr>
              <a:t>between young children and fathers in </a:t>
            </a:r>
            <a:r>
              <a:rPr lang="en-GB" sz="1600" b="1" i="1" dirty="0" smtClean="0">
                <a:solidFill>
                  <a:schemeClr val="tx1"/>
                </a:solidFill>
              </a:rPr>
              <a:t>home </a:t>
            </a:r>
            <a:r>
              <a:rPr lang="en-GB" sz="1600" b="1" i="1" dirty="0">
                <a:solidFill>
                  <a:schemeClr val="tx1"/>
                </a:solidFill>
              </a:rPr>
              <a:t>environments</a:t>
            </a:r>
            <a:r>
              <a:rPr lang="en-GB" sz="1600" b="1" dirty="0">
                <a:solidFill>
                  <a:schemeClr val="tx1"/>
                </a:solidFill>
              </a:rPr>
              <a:t>, from </a:t>
            </a:r>
            <a:r>
              <a:rPr lang="en-GB" sz="1600" b="1" i="1" dirty="0">
                <a:solidFill>
                  <a:schemeClr val="tx1"/>
                </a:solidFill>
              </a:rPr>
              <a:t>the child’s perspective</a:t>
            </a:r>
            <a:r>
              <a:rPr lang="en-GB" sz="1600" b="1" dirty="0">
                <a:solidFill>
                  <a:schemeClr val="tx1"/>
                </a:solidFill>
              </a:rPr>
              <a:t>, </a:t>
            </a:r>
            <a:r>
              <a:rPr lang="en-GB" sz="1600" b="1" i="1" dirty="0">
                <a:solidFill>
                  <a:schemeClr val="tx1"/>
                </a:solidFill>
              </a:rPr>
              <a:t>across four national </a:t>
            </a:r>
            <a:r>
              <a:rPr lang="en-GB" sz="1600" b="1" i="1" dirty="0" smtClean="0">
                <a:solidFill>
                  <a:schemeClr val="tx1"/>
                </a:solidFill>
              </a:rPr>
              <a:t>contexts</a:t>
            </a:r>
            <a:r>
              <a:rPr lang="en-GB" sz="1600" b="1" dirty="0" smtClean="0">
                <a:solidFill>
                  <a:schemeClr val="tx1"/>
                </a:solidFill>
              </a:rPr>
              <a:t>?</a:t>
            </a:r>
            <a:endParaRPr lang="en-GB" sz="1600" dirty="0"/>
          </a:p>
        </p:txBody>
      </p:sp>
      <p:sp>
        <p:nvSpPr>
          <p:cNvPr id="2" name="Rectangle 1"/>
          <p:cNvSpPr/>
          <p:nvPr/>
        </p:nvSpPr>
        <p:spPr>
          <a:xfrm>
            <a:off x="0" y="298741"/>
            <a:ext cx="6444207" cy="923330"/>
          </a:xfrm>
          <a:prstGeom prst="rect">
            <a:avLst/>
          </a:prstGeom>
        </p:spPr>
        <p:txBody>
          <a:bodyPr wrap="square">
            <a:spAutoFit/>
          </a:bodyPr>
          <a:lstStyle/>
          <a:p>
            <a:pPr eaLnBrk="0" hangingPunct="0">
              <a:spcBef>
                <a:spcPct val="30000"/>
              </a:spcBef>
              <a:defRPr/>
            </a:pPr>
            <a:r>
              <a:rPr lang="en-GB" b="1" dirty="0">
                <a:solidFill>
                  <a:schemeClr val="bg1"/>
                </a:solidFill>
              </a:rPr>
              <a:t>Using Digital Visual Methods in Cross </a:t>
            </a:r>
            <a:r>
              <a:rPr lang="en-GB" b="1" dirty="0" smtClean="0">
                <a:solidFill>
                  <a:schemeClr val="bg1"/>
                </a:solidFill>
              </a:rPr>
              <a:t>Cultural </a:t>
            </a:r>
            <a:r>
              <a:rPr lang="en-GB" b="1" dirty="0">
                <a:solidFill>
                  <a:schemeClr val="bg1"/>
                </a:solidFill>
              </a:rPr>
              <a:t>Research with Young </a:t>
            </a:r>
            <a:r>
              <a:rPr lang="en-GB" b="1" dirty="0" smtClean="0">
                <a:solidFill>
                  <a:schemeClr val="bg1"/>
                </a:solidFill>
              </a:rPr>
              <a:t>Children (</a:t>
            </a:r>
            <a:r>
              <a:rPr lang="en-GB" b="1" dirty="0">
                <a:solidFill>
                  <a:schemeClr val="bg1"/>
                </a:solidFill>
              </a:rPr>
              <a:t>Funder: BA/</a:t>
            </a:r>
            <a:r>
              <a:rPr lang="en-GB" b="1" dirty="0" err="1">
                <a:solidFill>
                  <a:schemeClr val="bg1"/>
                </a:solidFill>
              </a:rPr>
              <a:t>Leverhulme</a:t>
            </a:r>
            <a:r>
              <a:rPr lang="en-GB" b="1" dirty="0">
                <a:solidFill>
                  <a:schemeClr val="bg1"/>
                </a:solidFill>
              </a:rPr>
              <a:t>) </a:t>
            </a:r>
            <a:endParaRPr lang="en-GB" dirty="0">
              <a:solidFill>
                <a:schemeClr val="bg1"/>
              </a:solidFill>
            </a:endParaRPr>
          </a:p>
          <a:p>
            <a:endParaRPr lang="en-GB" dirty="0"/>
          </a:p>
        </p:txBody>
      </p:sp>
    </p:spTree>
    <p:extLst>
      <p:ext uri="{BB962C8B-B14F-4D97-AF65-F5344CB8AC3E}">
        <p14:creationId xmlns:p14="http://schemas.microsoft.com/office/powerpoint/2010/main" val="1190618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t>
            </a:r>
            <a:r>
              <a:rPr lang="en-GB" dirty="0" smtClean="0"/>
              <a:t>amily 1</a:t>
            </a:r>
            <a:endParaRPr lang="en-GB" dirty="0"/>
          </a:p>
        </p:txBody>
      </p:sp>
      <p:sp>
        <p:nvSpPr>
          <p:cNvPr id="3" name="Content Placeholder 2"/>
          <p:cNvSpPr>
            <a:spLocks noGrp="1"/>
          </p:cNvSpPr>
          <p:nvPr>
            <p:ph idx="1"/>
          </p:nvPr>
        </p:nvSpPr>
        <p:spPr/>
        <p:txBody>
          <a:bodyPr/>
          <a:lstStyle/>
          <a:p>
            <a:r>
              <a:rPr lang="en-GB" dirty="0" smtClean="0"/>
              <a:t>	</a:t>
            </a:r>
          </a:p>
          <a:p>
            <a:r>
              <a:rPr lang="en-GB" dirty="0"/>
              <a:t>	</a:t>
            </a:r>
            <a:r>
              <a:rPr lang="en-GB" dirty="0" smtClean="0"/>
              <a:t>Chawla-</a:t>
            </a:r>
            <a:r>
              <a:rPr lang="en-GB" dirty="0" err="1" smtClean="0"/>
              <a:t>Duggan,R</a:t>
            </a:r>
            <a:r>
              <a:rPr lang="en-GB" dirty="0" smtClean="0"/>
              <a:t>., Milner. S. and Porter. J. (2017) Reflexivity </a:t>
            </a:r>
            <a:r>
              <a:rPr lang="en-GB" dirty="0"/>
              <a:t>and Visual Technology in Research: Young Children’s Perspectives of Paternal Engagement in the Home </a:t>
            </a:r>
            <a:r>
              <a:rPr lang="en-GB" dirty="0" smtClean="0"/>
              <a:t>Environment </a:t>
            </a:r>
            <a:r>
              <a:rPr lang="en-GB" i="1" dirty="0" smtClean="0"/>
              <a:t>Qualitative </a:t>
            </a:r>
            <a:r>
              <a:rPr lang="en-GB" i="1" dirty="0"/>
              <a:t>Research</a:t>
            </a:r>
            <a:r>
              <a:rPr lang="en-GB" dirty="0"/>
              <a:t> </a:t>
            </a:r>
            <a:endParaRPr lang="en-GB" dirty="0" smtClean="0"/>
          </a:p>
          <a:p>
            <a:endParaRPr lang="en-GB" dirty="0"/>
          </a:p>
          <a:p>
            <a:r>
              <a:rPr lang="en-GB" dirty="0" err="1" smtClean="0"/>
              <a:t>E.Mail</a:t>
            </a:r>
            <a:r>
              <a:rPr lang="en-GB" dirty="0" smtClean="0"/>
              <a:t>: </a:t>
            </a:r>
            <a:r>
              <a:rPr lang="en-GB" dirty="0" smtClean="0">
                <a:hlinkClick r:id="rId3"/>
              </a:rPr>
              <a:t>r.c.duggan@bath.ac.uk</a:t>
            </a:r>
            <a:r>
              <a:rPr lang="en-GB" dirty="0" smtClean="0"/>
              <a:t> </a:t>
            </a:r>
          </a:p>
          <a:p>
            <a:endParaRPr lang="en-GB" dirty="0"/>
          </a:p>
          <a:p>
            <a:r>
              <a:rPr lang="en-GB" smtClean="0"/>
              <a:t>Also available:</a:t>
            </a:r>
          </a:p>
          <a:p>
            <a:r>
              <a:rPr lang="en-GB" smtClean="0"/>
              <a:t>The Second Stimulus at work (submitted for publication)</a:t>
            </a:r>
            <a:endParaRPr lang="en-GB" dirty="0"/>
          </a:p>
        </p:txBody>
      </p:sp>
    </p:spTree>
    <p:extLst>
      <p:ext uri="{BB962C8B-B14F-4D97-AF65-F5344CB8AC3E}">
        <p14:creationId xmlns:p14="http://schemas.microsoft.com/office/powerpoint/2010/main" val="1616135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1835150"/>
            <a:ext cx="8316788" cy="4921250"/>
          </a:xfrm>
        </p:spPr>
        <p:txBody>
          <a:bodyPr/>
          <a:lstStyle/>
          <a:p>
            <a:pPr>
              <a:spcBef>
                <a:spcPct val="0"/>
              </a:spcBef>
              <a:buFont typeface="Arial" panose="020B0604020202020204" pitchFamily="34" charset="0"/>
              <a:buChar char="•"/>
            </a:pPr>
            <a:r>
              <a:rPr lang="en-GB" dirty="0" smtClean="0"/>
              <a:t>Potential of visual technology in cross-cultural </a:t>
            </a:r>
          </a:p>
          <a:p>
            <a:pPr marL="0" indent="0">
              <a:spcBef>
                <a:spcPct val="0"/>
              </a:spcBef>
            </a:pPr>
            <a:r>
              <a:rPr lang="en-GB" dirty="0" smtClean="0"/>
              <a:t>    case study: </a:t>
            </a:r>
          </a:p>
          <a:p>
            <a:pPr>
              <a:spcBef>
                <a:spcPct val="0"/>
              </a:spcBef>
              <a:buFont typeface="Wingdings" panose="05000000000000000000" pitchFamily="2" charset="2"/>
              <a:buChar char="Ø"/>
            </a:pPr>
            <a:r>
              <a:rPr lang="en-GB" dirty="0" smtClean="0"/>
              <a:t>research with young children</a:t>
            </a:r>
          </a:p>
          <a:p>
            <a:pPr>
              <a:spcBef>
                <a:spcPct val="0"/>
              </a:spcBef>
              <a:buFont typeface="Wingdings" panose="05000000000000000000" pitchFamily="2" charset="2"/>
              <a:buChar char="Ø"/>
            </a:pPr>
            <a:r>
              <a:rPr lang="en-GB" dirty="0" smtClean="0"/>
              <a:t>practically useful</a:t>
            </a:r>
            <a:r>
              <a:rPr lang="en-GB" dirty="0" smtClean="0">
                <a:latin typeface="Arial" panose="020B0604020202020204" pitchFamily="34" charset="0"/>
                <a:cs typeface="Arial" panose="020B0604020202020204" pitchFamily="34" charset="0"/>
              </a:rPr>
              <a:t> for intervention work</a:t>
            </a:r>
          </a:p>
          <a:p>
            <a:pPr>
              <a:spcBef>
                <a:spcPct val="0"/>
              </a:spcBef>
              <a:buFont typeface="Wingdings" panose="05000000000000000000" pitchFamily="2" charset="2"/>
              <a:buChar char="Ø"/>
            </a:pPr>
            <a:r>
              <a:rPr lang="en-GB" dirty="0" smtClean="0">
                <a:latin typeface="Arial" panose="020B0604020202020204" pitchFamily="34" charset="0"/>
                <a:cs typeface="Arial" panose="020B0604020202020204" pitchFamily="34" charset="0"/>
              </a:rPr>
              <a:t>scope </a:t>
            </a:r>
            <a:r>
              <a:rPr lang="en-GB" dirty="0">
                <a:latin typeface="Arial" panose="020B0604020202020204" pitchFamily="34" charset="0"/>
                <a:cs typeface="Arial" panose="020B0604020202020204" pitchFamily="34" charset="0"/>
              </a:rPr>
              <a:t>– with international </a:t>
            </a:r>
            <a:r>
              <a:rPr lang="en-GB" dirty="0" smtClean="0">
                <a:latin typeface="Arial" panose="020B0604020202020204" pitchFamily="34" charset="0"/>
                <a:cs typeface="Arial" panose="020B0604020202020204" pitchFamily="34" charset="0"/>
              </a:rPr>
              <a:t>teams</a:t>
            </a:r>
          </a:p>
          <a:p>
            <a:pPr>
              <a:spcBef>
                <a:spcPct val="0"/>
              </a:spcBef>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a:spcBef>
                <a:spcPct val="0"/>
              </a:spcBef>
              <a:buFont typeface="Arial" panose="020B0604020202020204" pitchFamily="34" charset="0"/>
              <a:buChar char="•"/>
            </a:pPr>
            <a:r>
              <a:rPr lang="en-GB" dirty="0" smtClean="0">
                <a:latin typeface="Arial" panose="020B0604020202020204" pitchFamily="34" charset="0"/>
                <a:cs typeface="Arial" panose="020B0604020202020204" pitchFamily="34" charset="0"/>
              </a:rPr>
              <a:t>Possibilities </a:t>
            </a:r>
            <a:r>
              <a:rPr lang="en-GB" dirty="0">
                <a:latin typeface="Arial" panose="020B0604020202020204" pitchFamily="34" charset="0"/>
                <a:cs typeface="Arial" panose="020B0604020202020204" pitchFamily="34" charset="0"/>
              </a:rPr>
              <a:t>realised by </a:t>
            </a:r>
            <a:r>
              <a:rPr lang="en-GB" dirty="0" smtClean="0">
                <a:latin typeface="Arial" panose="020B0604020202020204" pitchFamily="34" charset="0"/>
                <a:cs typeface="Arial" panose="020B0604020202020204" pitchFamily="34" charset="0"/>
              </a:rPr>
              <a:t>building reflexivity into cross –cultural research design  :  </a:t>
            </a:r>
          </a:p>
          <a:p>
            <a:pPr>
              <a:spcBef>
                <a:spcPct val="0"/>
              </a:spcBef>
              <a:buFont typeface="Wingdings" panose="05000000000000000000" pitchFamily="2" charset="2"/>
              <a:buChar char="Ø"/>
            </a:pPr>
            <a:r>
              <a:rPr lang="en-GB" dirty="0" smtClean="0">
                <a:latin typeface="Arial" panose="020B0604020202020204" pitchFamily="34" charset="0"/>
                <a:cs typeface="Arial" panose="020B0604020202020204" pitchFamily="34" charset="0"/>
              </a:rPr>
              <a:t>implications for  </a:t>
            </a:r>
            <a:r>
              <a:rPr lang="en-GB" dirty="0">
                <a:latin typeface="Arial" panose="020B0604020202020204" pitchFamily="34" charset="0"/>
                <a:cs typeface="Arial" panose="020B0604020202020204" pitchFamily="34" charset="0"/>
              </a:rPr>
              <a:t>the quality </a:t>
            </a:r>
            <a:r>
              <a:rPr lang="en-GB" dirty="0" smtClean="0">
                <a:latin typeface="Arial" panose="020B0604020202020204" pitchFamily="34" charset="0"/>
                <a:cs typeface="Arial" panose="020B0604020202020204" pitchFamily="34" charset="0"/>
              </a:rPr>
              <a:t>and scope of </a:t>
            </a:r>
            <a:r>
              <a:rPr lang="en-GB" dirty="0">
                <a:latin typeface="Arial" panose="020B0604020202020204" pitchFamily="34" charset="0"/>
                <a:cs typeface="Arial" panose="020B0604020202020204" pitchFamily="34" charset="0"/>
              </a:rPr>
              <a:t>knowledge </a:t>
            </a:r>
            <a:endParaRPr lang="en-GB" dirty="0" smtClean="0">
              <a:latin typeface="Arial" panose="020B0604020202020204" pitchFamily="34" charset="0"/>
              <a:cs typeface="Arial" panose="020B0604020202020204" pitchFamily="34" charset="0"/>
            </a:endParaRPr>
          </a:p>
          <a:p>
            <a:pPr marL="0" indent="0">
              <a:spcBef>
                <a:spcPct val="0"/>
              </a:spcBef>
            </a:pPr>
            <a:r>
              <a:rPr lang="en-GB" dirty="0" smtClean="0">
                <a:latin typeface="Arial" panose="020B0604020202020204" pitchFamily="34" charset="0"/>
                <a:cs typeface="Arial" panose="020B0604020202020204" pitchFamily="34" charset="0"/>
              </a:rPr>
              <a:t>    produced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246" y="1988840"/>
            <a:ext cx="1512168" cy="1184059"/>
          </a:xfrm>
          <a:prstGeom prst="rect">
            <a:avLst/>
          </a:prstGeom>
        </p:spPr>
      </p:pic>
      <p:sp>
        <p:nvSpPr>
          <p:cNvPr id="5" name="Title 4"/>
          <p:cNvSpPr>
            <a:spLocks noGrp="1"/>
          </p:cNvSpPr>
          <p:nvPr>
            <p:ph type="title"/>
          </p:nvPr>
        </p:nvSpPr>
        <p:spPr/>
        <p:txBody>
          <a:bodyPr/>
          <a:lstStyle/>
          <a:p>
            <a:r>
              <a:rPr lang="en-GB" dirty="0"/>
              <a:t>Direction</a:t>
            </a:r>
            <a:r>
              <a:rPr lang="en-US" i="1" dirty="0">
                <a:latin typeface="Arial" panose="020B0604020202020204" pitchFamily="34" charset="0"/>
                <a:cs typeface="Arial" panose="020B0604020202020204" pitchFamily="34" charset="0"/>
              </a:rPr>
              <a:t/>
            </a:r>
            <a:br>
              <a:rPr lang="en-US" i="1"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536920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04590"/>
            <a:ext cx="8281417" cy="576262"/>
          </a:xfrm>
        </p:spPr>
        <p:txBody>
          <a:bodyPr/>
          <a:lstStyle/>
          <a:p>
            <a:pPr algn="ctr"/>
            <a:r>
              <a:rPr lang="en-GB" dirty="0" smtClean="0">
                <a:solidFill>
                  <a:schemeClr val="bg1"/>
                </a:solidFill>
              </a:rPr>
              <a:t>Plan</a:t>
            </a:r>
            <a:endParaRPr lang="en-GB" dirty="0"/>
          </a:p>
        </p:txBody>
      </p:sp>
      <p:sp>
        <p:nvSpPr>
          <p:cNvPr id="3" name="Content Placeholder 2"/>
          <p:cNvSpPr>
            <a:spLocks noGrp="1"/>
          </p:cNvSpPr>
          <p:nvPr>
            <p:ph idx="1"/>
          </p:nvPr>
        </p:nvSpPr>
        <p:spPr>
          <a:xfrm>
            <a:off x="323528" y="1110032"/>
            <a:ext cx="8119082" cy="5631336"/>
          </a:xfrm>
        </p:spPr>
        <p:txBody>
          <a:bodyPr/>
          <a:lstStyle/>
          <a:p>
            <a:pPr marL="514350" indent="-514350">
              <a:buFont typeface="Arial" panose="020B0604020202020204" pitchFamily="34" charset="0"/>
              <a:buChar char="•"/>
            </a:pPr>
            <a:r>
              <a:rPr lang="en-GB" sz="2800" dirty="0" smtClean="0"/>
              <a:t>Introduction</a:t>
            </a:r>
          </a:p>
          <a:p>
            <a:pPr marL="514350" indent="-514350">
              <a:buFont typeface="Arial" panose="020B0604020202020204" pitchFamily="34" charset="0"/>
              <a:buChar char="•"/>
            </a:pPr>
            <a:r>
              <a:rPr lang="en-GB" sz="2800" dirty="0" smtClean="0"/>
              <a:t>Research design – problem, theory and method </a:t>
            </a:r>
          </a:p>
          <a:p>
            <a:pPr marL="514350" indent="-514350">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Issues, problems of using visual technology in cross cultural case study research</a:t>
            </a:r>
          </a:p>
          <a:p>
            <a:pPr marL="457200" indent="-457200">
              <a:buFont typeface="Wingdings" panose="05000000000000000000" pitchFamily="2" charset="2"/>
              <a:buChar char="Ø"/>
            </a:pPr>
            <a:r>
              <a:rPr lang="en-GB" dirty="0" smtClean="0"/>
              <a:t>Data collection – engaging young children and collecting reliable footage</a:t>
            </a:r>
          </a:p>
          <a:p>
            <a:pPr marL="457200" indent="-457200">
              <a:buFont typeface="Wingdings" panose="05000000000000000000" pitchFamily="2" charset="2"/>
              <a:buChar char="Ø"/>
            </a:pPr>
            <a:r>
              <a:rPr lang="en-GB" dirty="0" smtClean="0"/>
              <a:t>Visual analysis with young children and comparisons to ensure validity</a:t>
            </a:r>
          </a:p>
          <a:p>
            <a:pPr marL="457200" indent="-457200">
              <a:buFont typeface="Wingdings" panose="05000000000000000000" pitchFamily="2" charset="2"/>
              <a:buChar char="Ø"/>
            </a:pPr>
            <a:r>
              <a:rPr lang="en-GB" dirty="0" smtClean="0"/>
              <a:t>Points of comparison</a:t>
            </a:r>
          </a:p>
          <a:p>
            <a:pPr marL="457200" indent="-457200">
              <a:buFont typeface="Arial" panose="020B0604020202020204" pitchFamily="34" charset="0"/>
              <a:buChar char="•"/>
            </a:pPr>
            <a:r>
              <a:rPr lang="en-GB" sz="2800" dirty="0" smtClean="0"/>
              <a:t>Conclusion: closing scenes for scope and possibilities using visual technology</a:t>
            </a:r>
            <a:endParaRPr lang="en-GB" sz="2800" dirty="0"/>
          </a:p>
        </p:txBody>
      </p:sp>
    </p:spTree>
    <p:extLst>
      <p:ext uri="{BB962C8B-B14F-4D97-AF65-F5344CB8AC3E}">
        <p14:creationId xmlns:p14="http://schemas.microsoft.com/office/powerpoint/2010/main" val="3314411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58775" y="2132856"/>
            <a:ext cx="8137525" cy="4623544"/>
          </a:xfrm>
        </p:spPr>
        <p:txBody>
          <a:bodyPr/>
          <a:lstStyle/>
          <a:p>
            <a:pPr algn="ctr"/>
            <a:r>
              <a:rPr lang="en-GB" sz="2800" b="1" dirty="0" smtClean="0"/>
              <a:t>RESEARCH DESIGN </a:t>
            </a:r>
          </a:p>
          <a:p>
            <a:pPr algn="ctr"/>
            <a:r>
              <a:rPr lang="en-GB" sz="2800" b="1" dirty="0" smtClean="0"/>
              <a:t>– PROBLEM, THEORY AND METHOD </a:t>
            </a:r>
          </a:p>
          <a:p>
            <a:endParaRPr lang="en-GB" sz="2800" dirty="0"/>
          </a:p>
        </p:txBody>
      </p:sp>
    </p:spTree>
    <p:extLst>
      <p:ext uri="{BB962C8B-B14F-4D97-AF65-F5344CB8AC3E}">
        <p14:creationId xmlns:p14="http://schemas.microsoft.com/office/powerpoint/2010/main" val="369225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62" y="1052736"/>
            <a:ext cx="8165851" cy="792088"/>
          </a:xfrm>
        </p:spPr>
        <p:txBody>
          <a:bodyPr/>
          <a:lstStyle/>
          <a:p>
            <a:r>
              <a:rPr lang="en-GB" sz="2400" dirty="0"/>
              <a:t> </a:t>
            </a:r>
            <a:r>
              <a:rPr lang="en-GB" sz="3200" dirty="0" smtClean="0"/>
              <a:t>Why visual technology</a:t>
            </a:r>
            <a:r>
              <a:rPr lang="en-GB" sz="3200" dirty="0"/>
              <a:t> </a:t>
            </a:r>
            <a:r>
              <a:rPr lang="en-GB" sz="3200" dirty="0" smtClean="0"/>
              <a:t>for our problem?</a:t>
            </a:r>
            <a:endParaRPr lang="en-GB" sz="3200" dirty="0"/>
          </a:p>
        </p:txBody>
      </p:sp>
      <p:sp>
        <p:nvSpPr>
          <p:cNvPr id="3" name="Content Placeholder 2"/>
          <p:cNvSpPr>
            <a:spLocks noGrp="1"/>
          </p:cNvSpPr>
          <p:nvPr>
            <p:ph idx="1"/>
          </p:nvPr>
        </p:nvSpPr>
        <p:spPr>
          <a:xfrm>
            <a:off x="107504" y="1628800"/>
            <a:ext cx="8155115" cy="5112568"/>
          </a:xfrm>
        </p:spPr>
        <p:txBody>
          <a:bodyPr/>
          <a:lstStyle/>
          <a:p>
            <a:pPr>
              <a:spcBef>
                <a:spcPct val="0"/>
              </a:spcBef>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Young children : Influence of HLE (Sylva et al 2004; Feinstein 2003); </a:t>
            </a:r>
          </a:p>
          <a:p>
            <a:pPr>
              <a:spcBef>
                <a:spcPct val="0"/>
              </a:spcBef>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Fathers and children’s outcomes (</a:t>
            </a:r>
            <a:r>
              <a:rPr lang="en-US" altLang="en-US" sz="2800" dirty="0" err="1" smtClean="0">
                <a:latin typeface="Arial" panose="020B0604020202020204" pitchFamily="34" charset="0"/>
                <a:cs typeface="Arial" panose="020B0604020202020204" pitchFamily="34" charset="0"/>
              </a:rPr>
              <a:t>Flouri</a:t>
            </a:r>
            <a:r>
              <a:rPr lang="en-US" altLang="en-US" sz="2800" dirty="0" smtClean="0">
                <a:latin typeface="Arial" panose="020B0604020202020204" pitchFamily="34" charset="0"/>
                <a:cs typeface="Arial" panose="020B0604020202020204" pitchFamily="34" charset="0"/>
              </a:rPr>
              <a:t> and Buchanan 2004); </a:t>
            </a:r>
          </a:p>
          <a:p>
            <a:pPr>
              <a:spcBef>
                <a:spcPct val="0"/>
              </a:spcBef>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Paternal engagement not easily handled methodologically – correlation; adult perspective </a:t>
            </a:r>
          </a:p>
          <a:p>
            <a:pPr>
              <a:spcBef>
                <a:spcPct val="0"/>
              </a:spcBef>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Visual methods : potential for collaborative research (Clarke and Moss 2011; Pink 2013)</a:t>
            </a:r>
          </a:p>
          <a:p>
            <a:pPr>
              <a:spcBef>
                <a:spcPct val="0"/>
              </a:spcBef>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A lack of criticality to visual methods in education (Buckingham 2009)</a:t>
            </a:r>
          </a:p>
        </p:txBody>
      </p:sp>
    </p:spTree>
    <p:extLst>
      <p:ext uri="{BB962C8B-B14F-4D97-AF65-F5344CB8AC3E}">
        <p14:creationId xmlns:p14="http://schemas.microsoft.com/office/powerpoint/2010/main" val="955970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87" y="1062608"/>
            <a:ext cx="8174038" cy="576262"/>
          </a:xfrm>
        </p:spPr>
        <p:txBody>
          <a:bodyPr/>
          <a:lstStyle/>
          <a:p>
            <a:r>
              <a:rPr lang="en-GB" dirty="0" smtClean="0"/>
              <a:t>Aim/objectives </a:t>
            </a:r>
            <a:endParaRPr lang="en-GB" dirty="0"/>
          </a:p>
        </p:txBody>
      </p:sp>
      <p:sp>
        <p:nvSpPr>
          <p:cNvPr id="3" name="Content Placeholder 2"/>
          <p:cNvSpPr>
            <a:spLocks noGrp="1"/>
          </p:cNvSpPr>
          <p:nvPr>
            <p:ph idx="1"/>
          </p:nvPr>
        </p:nvSpPr>
        <p:spPr>
          <a:xfrm>
            <a:off x="107504" y="1638870"/>
            <a:ext cx="8388797" cy="5117530"/>
          </a:xfrm>
        </p:spPr>
        <p:txBody>
          <a:bodyPr/>
          <a:lstStyle/>
          <a:p>
            <a:pPr marL="0" indent="0"/>
            <a:r>
              <a:rPr lang="en-GB" dirty="0"/>
              <a:t>U</a:t>
            </a:r>
            <a:r>
              <a:rPr lang="en-GB" dirty="0" smtClean="0"/>
              <a:t>sing </a:t>
            </a:r>
            <a:r>
              <a:rPr lang="en-GB" dirty="0"/>
              <a:t>visual technology critically to explicate how fathers engage in child development within home environments, from the child’s perspective, across four national </a:t>
            </a:r>
            <a:r>
              <a:rPr lang="en-GB" dirty="0" smtClean="0"/>
              <a:t>contexts</a:t>
            </a:r>
          </a:p>
          <a:p>
            <a:r>
              <a:rPr lang="en-GB" dirty="0" smtClean="0"/>
              <a:t>1</a:t>
            </a:r>
            <a:r>
              <a:rPr lang="en-GB" dirty="0"/>
              <a:t>. Explore young children’s visual representations of paternal engagement </a:t>
            </a:r>
          </a:p>
          <a:p>
            <a:r>
              <a:rPr lang="en-GB" dirty="0"/>
              <a:t>2. Document the process of producing young children’s visual representations </a:t>
            </a:r>
          </a:p>
          <a:p>
            <a:r>
              <a:rPr lang="en-GB" dirty="0"/>
              <a:t>3. Explain cultural differences in young children’s representations (where the culture is the HLE; </a:t>
            </a:r>
          </a:p>
          <a:p>
            <a:r>
              <a:rPr lang="en-GB" dirty="0"/>
              <a:t>4. Develop a cross cultural methodology for representing young children’s relationships in home environments across national contexts</a:t>
            </a:r>
          </a:p>
          <a:p>
            <a:pPr marL="0" indent="0"/>
            <a:endParaRPr lang="en-GB" sz="3600" b="1" dirty="0"/>
          </a:p>
          <a:p>
            <a:pPr>
              <a:buFont typeface="Arial" panose="020B0604020202020204" pitchFamily="34" charset="0"/>
              <a:buChar char="•"/>
            </a:pPr>
            <a:endParaRPr lang="en-GB" dirty="0" smtClean="0"/>
          </a:p>
          <a:p>
            <a:endParaRPr lang="en-GB" dirty="0"/>
          </a:p>
        </p:txBody>
      </p:sp>
      <p:sp>
        <p:nvSpPr>
          <p:cNvPr id="4" name="Title 1"/>
          <p:cNvSpPr txBox="1">
            <a:spLocks/>
          </p:cNvSpPr>
          <p:nvPr/>
        </p:nvSpPr>
        <p:spPr bwMode="auto">
          <a:xfrm>
            <a:off x="0" y="404664"/>
            <a:ext cx="8281293" cy="65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a:lstStyle>
          <a:p>
            <a:r>
              <a:rPr lang="en-GB" kern="0" smtClean="0">
                <a:solidFill>
                  <a:schemeClr val="bg1"/>
                </a:solidFill>
              </a:rPr>
              <a:t>Research design</a:t>
            </a:r>
            <a:r>
              <a:rPr lang="en-GB" kern="0" smtClean="0"/>
              <a:t/>
            </a:r>
            <a:br>
              <a:rPr lang="en-GB" kern="0" smtClean="0"/>
            </a:br>
            <a:endParaRPr lang="en-GB" kern="0" dirty="0"/>
          </a:p>
        </p:txBody>
      </p:sp>
    </p:spTree>
    <p:extLst>
      <p:ext uri="{BB962C8B-B14F-4D97-AF65-F5344CB8AC3E}">
        <p14:creationId xmlns:p14="http://schemas.microsoft.com/office/powerpoint/2010/main" val="145131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Humanities 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Humanities &amp; Social Science Template</Template>
  <TotalTime>4420</TotalTime>
  <Words>2152</Words>
  <Application>Microsoft Office PowerPoint</Application>
  <PresentationFormat>On-screen Show (4:3)</PresentationFormat>
  <Paragraphs>302</Paragraphs>
  <Slides>40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Lucida Grande</vt:lpstr>
      <vt:lpstr>Times New Roman</vt:lpstr>
      <vt:lpstr>Wingdings</vt:lpstr>
      <vt:lpstr>Humanities Template</vt:lpstr>
      <vt:lpstr>PowerPoint Presentation</vt:lpstr>
      <vt:lpstr>PowerPoint Presentation</vt:lpstr>
      <vt:lpstr>Training and project introduction </vt:lpstr>
      <vt:lpstr>PowerPoint Presentation</vt:lpstr>
      <vt:lpstr>Direction </vt:lpstr>
      <vt:lpstr>Plan</vt:lpstr>
      <vt:lpstr>PowerPoint Presentation</vt:lpstr>
      <vt:lpstr> Why visual technology for our problem?</vt:lpstr>
      <vt:lpstr>Aim/objectives </vt:lpstr>
      <vt:lpstr>Visual technology as a source of data  </vt:lpstr>
      <vt:lpstr>Epistemological and theoretical positions   </vt:lpstr>
      <vt:lpstr>Our model of development</vt:lpstr>
      <vt:lpstr>A Model of Children's’ Learning and Development – adapted from Hedegaard and Fleer 2008:10 </vt:lpstr>
      <vt:lpstr>Key concepts</vt:lpstr>
      <vt:lpstr>Visual representations–  assumptions about knowledge</vt:lpstr>
      <vt:lpstr>On being reflexive…</vt:lpstr>
      <vt:lpstr>Cross-cultural case study : Issues to consider</vt:lpstr>
      <vt:lpstr>PowerPoint Presentation</vt:lpstr>
      <vt:lpstr>Data collection</vt:lpstr>
      <vt:lpstr>PowerPoint Presentation</vt:lpstr>
      <vt:lpstr>Within case</vt:lpstr>
      <vt:lpstr>Comparing conditions for development for different activity settings </vt:lpstr>
      <vt:lpstr>Participant-child generated footage - activity settings </vt:lpstr>
      <vt:lpstr>Participant generated footage - activity settings </vt:lpstr>
      <vt:lpstr>England: institutional level</vt:lpstr>
      <vt:lpstr>Accessing the child’s perspective (object oriented motive)  – through the child’s social situation</vt:lpstr>
      <vt:lpstr>PowerPoint Presentation</vt:lpstr>
      <vt:lpstr>F1 Norway: Participant generated footage - Conflicts/emotional charged footage – data for the child’s social situation :playing cards being fair </vt:lpstr>
      <vt:lpstr>Playing cards - Being fair/changing rules : how does she respond to watching the conflict? </vt:lpstr>
      <vt:lpstr>Comparing participant and researcher generated footage </vt:lpstr>
      <vt:lpstr>Hong Kong Family 1: Activity setting - playing games</vt:lpstr>
      <vt:lpstr>What is influencing the child’s attention ? </vt:lpstr>
      <vt:lpstr>What is influencing the child’s attention ? </vt:lpstr>
      <vt:lpstr>We might say…</vt:lpstr>
      <vt:lpstr>The value of the second stimulus…</vt:lpstr>
      <vt:lpstr>PowerPoint Presentation</vt:lpstr>
      <vt:lpstr>Comparing societal values and institutional interaction within country </vt:lpstr>
      <vt:lpstr>Scope – with teachers</vt:lpstr>
      <vt:lpstr>Concluding comments </vt:lpstr>
      <vt:lpstr>Family 1</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Seminar:  Learning, Pedagogy and Diversity</dc:title>
  <dc:creator>Rita Chawla-Duggan</dc:creator>
  <cp:lastModifiedBy>Rita</cp:lastModifiedBy>
  <cp:revision>252</cp:revision>
  <cp:lastPrinted>2018-06-14T10:24:45Z</cp:lastPrinted>
  <dcterms:created xsi:type="dcterms:W3CDTF">2017-10-11T13:09:29Z</dcterms:created>
  <dcterms:modified xsi:type="dcterms:W3CDTF">2018-06-28T16:27:53Z</dcterms:modified>
</cp:coreProperties>
</file>